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6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6858000" cx="9144000"/>
  <p:notesSz cx="6858000" cy="9144000"/>
  <p:embeddedFontLst>
    <p:embeddedFont>
      <p:font typeface="Roboto Thin"/>
      <p:regular r:id="rId39"/>
      <p:bold r:id="rId40"/>
      <p:italic r:id="rId41"/>
      <p:boldItalic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7" roundtripDataSignature="AMtx7mgI3+1yE6Gcv+q0jDHwGFGoCNfP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BF89F7-21B1-4C5C-8A5B-2A5592B18E06}">
  <a:tblStyle styleId="{83BF89F7-21B1-4C5C-8A5B-2A5592B18E0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506160-B398-4355-A8B6-EC115B0BD7A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20" Type="http://schemas.openxmlformats.org/officeDocument/2006/relationships/slide" Target="slides/slide12.xml"/><Relationship Id="rId42" Type="http://schemas.openxmlformats.org/officeDocument/2006/relationships/font" Target="fonts/RobotoThin-boldItalic.fntdata"/><Relationship Id="rId41" Type="http://schemas.openxmlformats.org/officeDocument/2006/relationships/font" Target="fonts/RobotoThin-italic.fntdata"/><Relationship Id="rId22" Type="http://schemas.openxmlformats.org/officeDocument/2006/relationships/slide" Target="slides/slide14.xml"/><Relationship Id="rId44" Type="http://schemas.openxmlformats.org/officeDocument/2006/relationships/font" Target="fonts/Roboto-bold.fntdata"/><Relationship Id="rId21" Type="http://schemas.openxmlformats.org/officeDocument/2006/relationships/slide" Target="slides/slide13.xml"/><Relationship Id="rId43" Type="http://schemas.openxmlformats.org/officeDocument/2006/relationships/font" Target="fonts/Roboto-regular.fntdata"/><Relationship Id="rId24" Type="http://schemas.openxmlformats.org/officeDocument/2006/relationships/slide" Target="slides/slide16.xml"/><Relationship Id="rId46" Type="http://schemas.openxmlformats.org/officeDocument/2006/relationships/font" Target="fonts/Roboto-boldItalic.fntdata"/><Relationship Id="rId23" Type="http://schemas.openxmlformats.org/officeDocument/2006/relationships/slide" Target="slides/slide15.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customschemas.google.com/relationships/presentationmetadata" Target="meta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RobotoThin-regular.fntdata"/><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sa.gov.au/drones/repl" TargetMode="External"/><Relationship Id="rId3" Type="http://schemas.openxmlformats.org/officeDocument/2006/relationships/hyperlink" Target="https://www.casa.gov.au/drones/reoc"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everyone, we are here to provide you our consulting solution for GAAP pilot.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0fd4166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218" name="Google Shape;218;g70fd416667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0ed8e85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226" name="Google Shape;226;g70ed8e85a6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04a55160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704a55160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0ed8e85a6_4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g70ed8e85a6_4_9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0e992eae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e992ea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0ed8e85a6_4_1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70ed8e85a6_4_1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04a55160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704a55160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04a55160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704a55160d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0ed8e85a6_4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595959"/>
                </a:solidFill>
              </a:rPr>
              <a:t>To summarize, we recommend you to launch the GAAP pilot in Australia because first, it is the right market with favorable policies, infrastructure, and customer base. </a:t>
            </a:r>
            <a:endParaRPr sz="1200">
              <a:solidFill>
                <a:srgbClr val="595959"/>
              </a:solidFill>
            </a:endParaRPr>
          </a:p>
          <a:p>
            <a:pPr indent="0" lvl="0" marL="0" rtl="0" algn="l">
              <a:spcBef>
                <a:spcPts val="0"/>
              </a:spcBef>
              <a:spcAft>
                <a:spcPts val="0"/>
              </a:spcAft>
              <a:buNone/>
            </a:pPr>
            <a:r>
              <a:rPr lang="en-US" sz="1200">
                <a:solidFill>
                  <a:srgbClr val="595959"/>
                </a:solidFill>
              </a:rPr>
              <a:t>Second, launch our precision agriculture in </a:t>
            </a:r>
            <a:r>
              <a:rPr lang="en-US" sz="1200">
                <a:solidFill>
                  <a:srgbClr val="595959"/>
                </a:solidFill>
              </a:rPr>
              <a:t>Australia</a:t>
            </a:r>
            <a:r>
              <a:rPr lang="en-US" sz="1200">
                <a:solidFill>
                  <a:srgbClr val="595959"/>
                </a:solidFill>
              </a:rPr>
              <a:t> will maximize our profit. And thirdly, we are able to earn early market advantage in Australia. </a:t>
            </a:r>
            <a:endParaRPr sz="1200">
              <a:solidFill>
                <a:srgbClr val="595959"/>
              </a:solidFill>
            </a:endParaRPr>
          </a:p>
          <a:p>
            <a:pPr indent="0" lvl="0" marL="0" rtl="0" algn="l">
              <a:spcBef>
                <a:spcPts val="0"/>
              </a:spcBef>
              <a:spcAft>
                <a:spcPts val="0"/>
              </a:spcAft>
              <a:buNone/>
            </a:pPr>
            <a:r>
              <a:rPr lang="en-US" sz="1200"/>
              <a:t> </a:t>
            </a:r>
            <a:endParaRPr sz="1200"/>
          </a:p>
        </p:txBody>
      </p:sp>
      <p:sp>
        <p:nvSpPr>
          <p:cNvPr id="320" name="Google Shape;320;g70ed8e85a6_4_10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0ed8e85a6_4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70ed8e85a6_4_7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Australia is the best market to launch our new GAAP pilot. This conclusion is mainly derived by three </a:t>
            </a:r>
            <a:r>
              <a:rPr lang="en-US" sz="1200"/>
              <a:t>factors</a:t>
            </a:r>
            <a:r>
              <a:rPr lang="en-US" sz="1200"/>
              <a:t>. Firstly, </a:t>
            </a:r>
            <a:r>
              <a:rPr lang="en-US" sz="1200">
                <a:solidFill>
                  <a:srgbClr val="595959"/>
                </a:solidFill>
              </a:rPr>
              <a:t>Australia is the right market for precision agricultural hardware</a:t>
            </a:r>
            <a:r>
              <a:rPr lang="en-US" sz="1200"/>
              <a:t>, Secondly,</a:t>
            </a:r>
            <a:r>
              <a:rPr lang="en-US" sz="1200">
                <a:solidFill>
                  <a:srgbClr val="595959"/>
                </a:solidFill>
              </a:rPr>
              <a:t>Launch in Australia will maximize our profit. Lastly, we can gain huge early market entry advantage if we  launch in Australia. Me and my peers will illustrate those points in the next few minutes. </a:t>
            </a:r>
            <a:endParaRPr sz="1200">
              <a:solidFill>
                <a:srgbClr val="595959"/>
              </a:solidFill>
            </a:endParaRPr>
          </a:p>
          <a:p>
            <a:pPr indent="0" lvl="0" marL="0" rtl="0" algn="l">
              <a:spcBef>
                <a:spcPts val="0"/>
              </a:spcBef>
              <a:spcAft>
                <a:spcPts val="0"/>
              </a:spcAft>
              <a:buNone/>
            </a:pPr>
            <a:r>
              <a:rPr lang="en-US" sz="1200"/>
              <a:t> </a:t>
            </a:r>
            <a:endParaRPr sz="1200"/>
          </a:p>
        </p:txBody>
      </p:sp>
      <p:sp>
        <p:nvSpPr>
          <p:cNvPr id="147" name="Google Shape;14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0ed8e85a6_4_119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0ed8e85a6_4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Yiwen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0ed8e85a6_4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Yiwen</a:t>
            </a:r>
            <a:endParaRPr>
              <a:solidFill>
                <a:schemeClr val="dk1"/>
              </a:solidFill>
            </a:endParaRPr>
          </a:p>
          <a:p>
            <a:pPr indent="0" lvl="0" marL="0" rtl="0" algn="l">
              <a:spcBef>
                <a:spcPts val="0"/>
              </a:spcBef>
              <a:spcAft>
                <a:spcPts val="0"/>
              </a:spcAft>
              <a:buNone/>
            </a:pPr>
            <a:r>
              <a:t/>
            </a:r>
            <a:endParaRPr/>
          </a:p>
        </p:txBody>
      </p:sp>
      <p:sp>
        <p:nvSpPr>
          <p:cNvPr id="346" name="Google Shape;346;g70ed8e85a6_4_7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0ed8e85a6_4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Yiwen</a:t>
            </a:r>
            <a:endParaRPr>
              <a:solidFill>
                <a:schemeClr val="dk1"/>
              </a:solidFill>
            </a:endParaRPr>
          </a:p>
          <a:p>
            <a:pPr indent="0" lvl="0" marL="0" rtl="0" algn="l">
              <a:spcBef>
                <a:spcPts val="0"/>
              </a:spcBef>
              <a:spcAft>
                <a:spcPts val="0"/>
              </a:spcAft>
              <a:buNone/>
            </a:pPr>
            <a:r>
              <a:t/>
            </a:r>
            <a:endParaRPr/>
          </a:p>
        </p:txBody>
      </p:sp>
      <p:sp>
        <p:nvSpPr>
          <p:cNvPr id="352" name="Google Shape;352;g70ed8e85a6_4_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0ed8e85a6_4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Yiwen</a:t>
            </a:r>
            <a:endParaRPr>
              <a:solidFill>
                <a:schemeClr val="dk1"/>
              </a:solidFill>
            </a:endParaRPr>
          </a:p>
          <a:p>
            <a:pPr indent="0" lvl="0" marL="0" rtl="0" algn="l">
              <a:spcBef>
                <a:spcPts val="0"/>
              </a:spcBef>
              <a:spcAft>
                <a:spcPts val="0"/>
              </a:spcAft>
              <a:buNone/>
            </a:pPr>
            <a:r>
              <a:t/>
            </a:r>
            <a:endParaRPr/>
          </a:p>
        </p:txBody>
      </p:sp>
      <p:sp>
        <p:nvSpPr>
          <p:cNvPr id="358" name="Google Shape;358;g70ed8e85a6_4_8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0ed8e85a6_4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Yiwen</a:t>
            </a:r>
            <a:endParaRPr/>
          </a:p>
        </p:txBody>
      </p:sp>
      <p:sp>
        <p:nvSpPr>
          <p:cNvPr id="364" name="Google Shape;364;g70ed8e85a6_4_8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0ed8e85a6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0ed8e85a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0ed8e85a6_4_1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0ed8e85a6_4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Yiwen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0ed8e85a6_4_127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0ed8e85a6_4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0fd416667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70fd416667_4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0fd4166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44" name="Google Shape;444;g70fd41666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0ed8e85a6_4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let's start from the market analysis</a:t>
            </a:r>
            <a:endParaRPr sz="1200"/>
          </a:p>
        </p:txBody>
      </p:sp>
      <p:sp>
        <p:nvSpPr>
          <p:cNvPr id="153" name="Google Shape;153;g70ed8e85a6_4_9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105cc29b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54" name="Google Shape;454;g7105cc29b7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04a551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The first thing we have looked into is the drone regulation in australia. </a:t>
            </a:r>
            <a:endParaRPr sz="1200">
              <a:solidFill>
                <a:schemeClr val="dk1"/>
              </a:solidFill>
            </a:endParaRPr>
          </a:p>
          <a:p>
            <a:pPr indent="0" lvl="0" marL="0" rtl="0" algn="l">
              <a:lnSpc>
                <a:spcPct val="100000"/>
              </a:lnSpc>
              <a:spcBef>
                <a:spcPts val="0"/>
              </a:spcBef>
              <a:spcAft>
                <a:spcPts val="0"/>
              </a:spcAft>
              <a:buNone/>
            </a:pPr>
            <a:r>
              <a:t/>
            </a:r>
            <a:endParaRPr sz="1200">
              <a:solidFill>
                <a:srgbClr val="595959"/>
              </a:solidFill>
            </a:endParaRPr>
          </a:p>
          <a:p>
            <a:pPr indent="0" lvl="0" marL="0" rtl="0" algn="l">
              <a:lnSpc>
                <a:spcPct val="100000"/>
              </a:lnSpc>
              <a:spcBef>
                <a:spcPts val="0"/>
              </a:spcBef>
              <a:spcAft>
                <a:spcPts val="0"/>
              </a:spcAft>
              <a:buNone/>
            </a:pPr>
            <a:r>
              <a:rPr lang="en-US" sz="1200">
                <a:solidFill>
                  <a:srgbClr val="4C4C4C"/>
                </a:solidFill>
              </a:rPr>
              <a:t>If you are flying drone for commercial purpose, you're usually required to hold a </a:t>
            </a:r>
            <a:r>
              <a:rPr lang="en-US" sz="1200" u="sng">
                <a:solidFill>
                  <a:srgbClr val="0080A2"/>
                </a:solidFill>
                <a:hlinkClick r:id="rId2"/>
              </a:rPr>
              <a:t>remote pilot licence (RePL)</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are also excluded from the requirement.</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Based on this policy, we can further our target customer to small farm owner, who can simple purchase a drone and integrated into in the dairy farming procedure </a:t>
            </a:r>
            <a:endParaRPr sz="1200">
              <a:solidFill>
                <a:srgbClr val="4C4C4C"/>
              </a:solidFill>
            </a:endParaRPr>
          </a:p>
          <a:p>
            <a:pPr indent="0" lvl="0" marL="0" rtl="0" algn="l">
              <a:lnSpc>
                <a:spcPct val="100000"/>
              </a:lnSpc>
              <a:spcBef>
                <a:spcPts val="900"/>
              </a:spcBef>
              <a:spcAft>
                <a:spcPts val="0"/>
              </a:spcAft>
              <a:buClr>
                <a:schemeClr val="dk1"/>
              </a:buClr>
              <a:buSzPts val="1100"/>
              <a:buFont typeface="Arial"/>
              <a:buNone/>
            </a:pPr>
            <a:r>
              <a:t/>
            </a:r>
            <a:endParaRPr sz="1200">
              <a:solidFill>
                <a:srgbClr val="595959"/>
              </a:solidFill>
            </a:endParaRPr>
          </a:p>
        </p:txBody>
      </p:sp>
      <p:sp>
        <p:nvSpPr>
          <p:cNvPr id="158" name="Google Shape;158;g704a551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0ed8e85a6_4_9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70ed8e85a6_4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0ed8e85a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185" name="Google Shape;185;g70ed8e85a6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0ed8e85a6_3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193" name="Google Shape;193;g70ed8e85a6_3_6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0fd4166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201" name="Google Shape;201;g70fd41666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0fd416667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solidFill>
                  <a:schemeClr val="dk1"/>
                </a:solidFill>
              </a:rPr>
              <a:t>to start off,  </a:t>
            </a:r>
            <a:r>
              <a:rPr lang="en-US" sz="1200">
                <a:solidFill>
                  <a:srgbClr val="595959"/>
                </a:solidFill>
              </a:rPr>
              <a:t>Australia is the right market for precision agricultural hardwares. </a:t>
            </a:r>
            <a:endParaRPr sz="1200">
              <a:solidFill>
                <a:srgbClr val="595959"/>
              </a:solidFill>
            </a:endParaRPr>
          </a:p>
          <a:p>
            <a:pPr indent="0" lvl="0" marL="0" rtl="0" algn="l">
              <a:lnSpc>
                <a:spcPct val="100000"/>
              </a:lnSpc>
              <a:spcBef>
                <a:spcPts val="0"/>
              </a:spcBef>
              <a:spcAft>
                <a:spcPts val="0"/>
              </a:spcAft>
              <a:buNone/>
            </a:pPr>
            <a:r>
              <a:rPr lang="en-US" sz="1200">
                <a:solidFill>
                  <a:srgbClr val="595959"/>
                </a:solidFill>
              </a:rPr>
              <a:t>Theri drone regulation is favorable to precision agricultural. </a:t>
            </a:r>
            <a:r>
              <a:rPr lang="en-US" sz="1200">
                <a:solidFill>
                  <a:srgbClr val="4C4C4C"/>
                </a:solidFill>
              </a:rPr>
              <a:t>If you earn money by flying your drone, you're usually required to hold a </a:t>
            </a:r>
            <a:r>
              <a:rPr lang="en-US" sz="1200" u="sng">
                <a:solidFill>
                  <a:srgbClr val="0080A2"/>
                </a:solidFill>
                <a:hlinkClick r:id="rId2"/>
              </a:rPr>
              <a:t>remote pilot licence (RePL)</a:t>
            </a:r>
            <a:r>
              <a:rPr lang="en-US" sz="1200">
                <a:solidFill>
                  <a:srgbClr val="4C4C4C"/>
                </a:solidFill>
              </a:rPr>
              <a:t> or </a:t>
            </a:r>
            <a:r>
              <a:rPr lang="en-US" sz="1200" u="sng">
                <a:solidFill>
                  <a:srgbClr val="0080A2"/>
                </a:solidFill>
                <a:hlinkClick r:id="rId3"/>
              </a:rPr>
              <a:t>remotely piloted aircraft operator's certificate (ReOC)</a:t>
            </a:r>
            <a:r>
              <a:rPr lang="en-US" sz="1200">
                <a:solidFill>
                  <a:srgbClr val="4C4C4C"/>
                </a:solidFill>
              </a:rPr>
              <a:t>. However, if the drone you're flying weighs less than 2 kg, you can fly under the 'Sub 2 kg' excluded category.</a:t>
            </a:r>
            <a:endParaRPr sz="1200">
              <a:solidFill>
                <a:srgbClr val="4C4C4C"/>
              </a:solidFill>
            </a:endParaRPr>
          </a:p>
          <a:p>
            <a:pPr indent="0" lvl="0" marL="0" rtl="0" algn="l">
              <a:lnSpc>
                <a:spcPct val="100000"/>
              </a:lnSpc>
              <a:spcBef>
                <a:spcPts val="900"/>
              </a:spcBef>
              <a:spcAft>
                <a:spcPts val="0"/>
              </a:spcAft>
              <a:buNone/>
            </a:pPr>
            <a:r>
              <a:rPr lang="en-US" sz="1200">
                <a:solidFill>
                  <a:srgbClr val="4C4C4C"/>
                </a:solidFill>
              </a:rPr>
              <a:t>However, if you're only flying over your own land, you may be able to operate under the 'Flying over your own land' excluded category. Operations under this category could include:</a:t>
            </a:r>
            <a:endParaRPr sz="1200">
              <a:solidFill>
                <a:srgbClr val="4C4C4C"/>
              </a:solidFill>
            </a:endParaRPr>
          </a:p>
          <a:p>
            <a:pPr indent="-304800" lvl="0" marL="457200" rtl="0" algn="l">
              <a:lnSpc>
                <a:spcPct val="100000"/>
              </a:lnSpc>
              <a:spcBef>
                <a:spcPts val="1800"/>
              </a:spcBef>
              <a:spcAft>
                <a:spcPts val="0"/>
              </a:spcAft>
              <a:buClr>
                <a:srgbClr val="4C4C4C"/>
              </a:buClr>
              <a:buSzPts val="1200"/>
              <a:buChar char="●"/>
            </a:pPr>
            <a:r>
              <a:rPr lang="en-US" sz="1200">
                <a:solidFill>
                  <a:srgbClr val="4C4C4C"/>
                </a:solidFill>
              </a:rPr>
              <a:t>aerial spotting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land surveying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weed and pest spraying</a:t>
            </a:r>
            <a:endParaRPr sz="1200">
              <a:solidFill>
                <a:srgbClr val="4C4C4C"/>
              </a:solidFill>
            </a:endParaRPr>
          </a:p>
          <a:p>
            <a:pPr indent="-304800" lvl="0" marL="457200" rtl="0" algn="l">
              <a:lnSpc>
                <a:spcPct val="100000"/>
              </a:lnSpc>
              <a:spcBef>
                <a:spcPts val="0"/>
              </a:spcBef>
              <a:spcAft>
                <a:spcPts val="0"/>
              </a:spcAft>
              <a:buClr>
                <a:srgbClr val="4C4C4C"/>
              </a:buClr>
              <a:buSzPts val="1200"/>
              <a:buChar char="●"/>
            </a:pPr>
            <a:r>
              <a:rPr lang="en-US" sz="1200">
                <a:solidFill>
                  <a:srgbClr val="4C4C4C"/>
                </a:solidFill>
              </a:rPr>
              <a:t>carrying cargo.</a:t>
            </a:r>
            <a:endParaRPr sz="1200">
              <a:solidFill>
                <a:srgbClr val="4C4C4C"/>
              </a:solidFill>
            </a:endParaRPr>
          </a:p>
          <a:p>
            <a:pPr indent="0" lvl="0" marL="0" rtl="0" algn="l">
              <a:lnSpc>
                <a:spcPct val="100000"/>
              </a:lnSpc>
              <a:spcBef>
                <a:spcPts val="1800"/>
              </a:spcBef>
              <a:spcAft>
                <a:spcPts val="0"/>
              </a:spcAft>
              <a:buNone/>
            </a:pPr>
            <a:r>
              <a:t/>
            </a:r>
            <a:endParaRPr sz="1200">
              <a:solidFill>
                <a:srgbClr val="4C4C4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595959"/>
              </a:solidFill>
            </a:endParaRPr>
          </a:p>
        </p:txBody>
      </p:sp>
      <p:sp>
        <p:nvSpPr>
          <p:cNvPr id="209" name="Google Shape;209;g70fd416667_4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1" showMasterSp="0" type="title">
  <p:cSld name="TITLE">
    <p:spTree>
      <p:nvGrpSpPr>
        <p:cNvPr id="13" name="Shape 13"/>
        <p:cNvGrpSpPr/>
        <p:nvPr/>
      </p:nvGrpSpPr>
      <p:grpSpPr>
        <a:xfrm>
          <a:off x="0" y="0"/>
          <a:ext cx="0" cy="0"/>
          <a:chOff x="0" y="0"/>
          <a:chExt cx="0" cy="0"/>
        </a:xfrm>
      </p:grpSpPr>
      <p:pic>
        <p:nvPicPr>
          <p:cNvPr descr="PPT-General7.jpg" id="14" name="Google Shape;14;p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 name="Google Shape;15;p4"/>
          <p:cNvSpPr txBox="1"/>
          <p:nvPr>
            <p:ph type="ctrTitle"/>
          </p:nvPr>
        </p:nvSpPr>
        <p:spPr>
          <a:xfrm>
            <a:off x="3105628" y="465270"/>
            <a:ext cx="5444279" cy="24411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4"/>
          <p:cNvSpPr txBox="1"/>
          <p:nvPr>
            <p:ph idx="1" type="subTitle"/>
          </p:nvPr>
        </p:nvSpPr>
        <p:spPr>
          <a:xfrm>
            <a:off x="3105628" y="3137687"/>
            <a:ext cx="5444279"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Arial"/>
                <a:ea typeface="Arial"/>
                <a:cs typeface="Arial"/>
                <a:sym typeface="Arial"/>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2">
  <p:cSld name="Closing Slide - Option 2">
    <p:spTree>
      <p:nvGrpSpPr>
        <p:cNvPr id="46" name="Shape 46"/>
        <p:cNvGrpSpPr/>
        <p:nvPr/>
      </p:nvGrpSpPr>
      <p:grpSpPr>
        <a:xfrm>
          <a:off x="0" y="0"/>
          <a:ext cx="0" cy="0"/>
          <a:chOff x="0" y="0"/>
          <a:chExt cx="0" cy="0"/>
        </a:xfrm>
      </p:grpSpPr>
      <p:pic>
        <p:nvPicPr>
          <p:cNvPr descr="PPT-General.jpg" id="47" name="Google Shape;47;p13"/>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sp>
        <p:nvSpPr>
          <p:cNvPr id="49" name="Google Shape;49;g70ed8e85a6_4_1271"/>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 name="Google Shape;50;g70ed8e85a6_4_1271"/>
          <p:cNvSpPr txBox="1"/>
          <p:nvPr>
            <p:ph idx="1" type="body"/>
          </p:nvPr>
        </p:nvSpPr>
        <p:spPr>
          <a:xfrm>
            <a:off x="311700" y="1536633"/>
            <a:ext cx="3999900" cy="45552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1" name="Google Shape;51;g70ed8e85a6_4_1271"/>
          <p:cNvSpPr txBox="1"/>
          <p:nvPr>
            <p:ph idx="2" type="body"/>
          </p:nvPr>
        </p:nvSpPr>
        <p:spPr>
          <a:xfrm>
            <a:off x="4832400" y="1536633"/>
            <a:ext cx="3999900" cy="45552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2" name="Google Shape;52;g70ed8e85a6_4_1271"/>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1" showMasterSp="0" type="title">
  <p:cSld name="TITLE">
    <p:spTree>
      <p:nvGrpSpPr>
        <p:cNvPr id="61" name="Shape 61"/>
        <p:cNvGrpSpPr/>
        <p:nvPr/>
      </p:nvGrpSpPr>
      <p:grpSpPr>
        <a:xfrm>
          <a:off x="0" y="0"/>
          <a:ext cx="0" cy="0"/>
          <a:chOff x="0" y="0"/>
          <a:chExt cx="0" cy="0"/>
        </a:xfrm>
      </p:grpSpPr>
      <p:pic>
        <p:nvPicPr>
          <p:cNvPr descr="PPT-General7.jpg" id="62" name="Google Shape;62;g70ed8e85a6_4_93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63" name="Google Shape;63;g70ed8e85a6_4_935"/>
          <p:cNvSpPr txBox="1"/>
          <p:nvPr>
            <p:ph type="ctrTitle"/>
          </p:nvPr>
        </p:nvSpPr>
        <p:spPr>
          <a:xfrm>
            <a:off x="3105628" y="465270"/>
            <a:ext cx="5444400" cy="2441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64" name="Google Shape;64;g70ed8e85a6_4_935"/>
          <p:cNvSpPr txBox="1"/>
          <p:nvPr>
            <p:ph idx="1" type="subTitle"/>
          </p:nvPr>
        </p:nvSpPr>
        <p:spPr>
          <a:xfrm>
            <a:off x="3105628" y="3137687"/>
            <a:ext cx="5444400"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lnSpc>
                <a:spcPct val="100000"/>
              </a:lnSpc>
              <a:spcBef>
                <a:spcPts val="440"/>
              </a:spcBef>
              <a:spcAft>
                <a:spcPts val="0"/>
              </a:spcAft>
              <a:buClr>
                <a:schemeClr val="accent1"/>
              </a:buClr>
              <a:buSzPts val="2200"/>
              <a:buFont typeface="Noto Sans Symbols"/>
              <a:buNone/>
              <a:defRPr b="0" i="0" sz="22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4pPr>
            <a:lvl5pPr lvl="4" marR="0" rtl="0" algn="ctr">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5" name="Shape 65"/>
        <p:cNvGrpSpPr/>
        <p:nvPr/>
      </p:nvGrpSpPr>
      <p:grpSpPr>
        <a:xfrm>
          <a:off x="0" y="0"/>
          <a:ext cx="0" cy="0"/>
          <a:chOff x="0" y="0"/>
          <a:chExt cx="0" cy="0"/>
        </a:xfrm>
      </p:grpSpPr>
      <p:sp>
        <p:nvSpPr>
          <p:cNvPr id="66" name="Google Shape;66;g70ed8e85a6_4_939"/>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67" name="Google Shape;67;g70ed8e85a6_4_939"/>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with Subtitles" type="twoTxTwoObj">
  <p:cSld name="TWO_OBJECTS_WITH_TEXT">
    <p:spTree>
      <p:nvGrpSpPr>
        <p:cNvPr id="68" name="Shape 68"/>
        <p:cNvGrpSpPr/>
        <p:nvPr/>
      </p:nvGrpSpPr>
      <p:grpSpPr>
        <a:xfrm>
          <a:off x="0" y="0"/>
          <a:ext cx="0" cy="0"/>
          <a:chOff x="0" y="0"/>
          <a:chExt cx="0" cy="0"/>
        </a:xfrm>
      </p:grpSpPr>
      <p:sp>
        <p:nvSpPr>
          <p:cNvPr id="69" name="Google Shape;69;g70ed8e85a6_4_942"/>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70" name="Google Shape;70;g70ed8e85a6_4_942"/>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71" name="Google Shape;71;g70ed8e85a6_4_942"/>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72" name="Google Shape;72;g70ed8e85a6_4_942"/>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73" name="Google Shape;73;g70ed8e85a6_4_942"/>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30200" lvl="5" marL="27432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74" name="Shape 74"/>
        <p:cNvGrpSpPr/>
        <p:nvPr/>
      </p:nvGrpSpPr>
      <p:grpSpPr>
        <a:xfrm>
          <a:off x="0" y="0"/>
          <a:ext cx="0" cy="0"/>
          <a:chOff x="0" y="0"/>
          <a:chExt cx="0" cy="0"/>
        </a:xfrm>
      </p:grpSpPr>
      <p:sp>
        <p:nvSpPr>
          <p:cNvPr id="75" name="Google Shape;75;g70ed8e85a6_4_948"/>
          <p:cNvSpPr/>
          <p:nvPr>
            <p:ph idx="2" type="pic"/>
          </p:nvPr>
        </p:nvSpPr>
        <p:spPr>
          <a:xfrm rot="344342">
            <a:off x="773452" y="536637"/>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lnSpc>
                <a:spcPct val="100000"/>
              </a:lnSpc>
              <a:spcBef>
                <a:spcPts val="560"/>
              </a:spcBef>
              <a:spcAft>
                <a:spcPts val="0"/>
              </a:spcAft>
              <a:buClr>
                <a:schemeClr val="accent1"/>
              </a:buClr>
              <a:buSzPts val="2800"/>
              <a:buFont typeface="Noto Sans Symbols"/>
              <a:buNone/>
              <a:defRPr b="0" i="0" sz="2800" u="none" cap="none" strike="noStrike">
                <a:solidFill>
                  <a:srgbClr val="262626"/>
                </a:solidFill>
                <a:latin typeface="Arial"/>
                <a:ea typeface="Arial"/>
                <a:cs typeface="Arial"/>
                <a:sym typeface="Arial"/>
              </a:defRPr>
            </a:lvl2pPr>
            <a:lvl3pPr lvl="2" marR="0" rtl="0" algn="l">
              <a:lnSpc>
                <a:spcPct val="100000"/>
              </a:lnSpc>
              <a:spcBef>
                <a:spcPts val="480"/>
              </a:spcBef>
              <a:spcAft>
                <a:spcPts val="0"/>
              </a:spcAft>
              <a:buClr>
                <a:schemeClr val="accent1"/>
              </a:buClr>
              <a:buSzPts val="2400"/>
              <a:buFont typeface="Noto Sans Symbols"/>
              <a:buNone/>
              <a:defRPr b="0" i="0" sz="2400" u="none" cap="none" strike="noStrike">
                <a:solidFill>
                  <a:srgbClr val="262626"/>
                </a:solidFill>
                <a:latin typeface="Arial"/>
                <a:ea typeface="Arial"/>
                <a:cs typeface="Arial"/>
                <a:sym typeface="Arial"/>
              </a:defRPr>
            </a:lvl3pPr>
            <a:lvl4pPr lvl="3"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lvl="4"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lvl="5"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6" name="Google Shape;76;g70ed8e85a6_4_948"/>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7" name="Shape 77"/>
        <p:cNvGrpSpPr/>
        <p:nvPr/>
      </p:nvGrpSpPr>
      <p:grpSpPr>
        <a:xfrm>
          <a:off x="0" y="0"/>
          <a:ext cx="0" cy="0"/>
          <a:chOff x="0" y="0"/>
          <a:chExt cx="0" cy="0"/>
        </a:xfrm>
      </p:grpSpPr>
      <p:sp>
        <p:nvSpPr>
          <p:cNvPr id="78" name="Google Shape;78;g70ed8e85a6_4_951"/>
          <p:cNvSpPr txBox="1"/>
          <p:nvPr/>
        </p:nvSpPr>
        <p:spPr>
          <a:xfrm>
            <a:off x="4147073" y="2887579"/>
            <a:ext cx="8577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DBA253"/>
              </a:solidFill>
              <a:latin typeface="Noto Sans Symbols"/>
              <a:ea typeface="Noto Sans Symbols"/>
              <a:cs typeface="Noto Sans Symbols"/>
              <a:sym typeface="Noto Sans Symbols"/>
            </a:endParaRPr>
          </a:p>
        </p:txBody>
      </p:sp>
      <p:sp>
        <p:nvSpPr>
          <p:cNvPr id="79" name="Google Shape;79;g70ed8e85a6_4_951"/>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80" name="Google Shape;80;g70ed8e85a6_4_951"/>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reas" type="twoObj">
  <p:cSld name="TWO_OBJECTS">
    <p:spTree>
      <p:nvGrpSpPr>
        <p:cNvPr id="81" name="Shape 81"/>
        <p:cNvGrpSpPr/>
        <p:nvPr/>
      </p:nvGrpSpPr>
      <p:grpSpPr>
        <a:xfrm>
          <a:off x="0" y="0"/>
          <a:ext cx="0" cy="0"/>
          <a:chOff x="0" y="0"/>
          <a:chExt cx="0" cy="0"/>
        </a:xfrm>
      </p:grpSpPr>
      <p:sp>
        <p:nvSpPr>
          <p:cNvPr id="82" name="Google Shape;82;g70ed8e85a6_4_955"/>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83" name="Google Shape;83;g70ed8e85a6_4_955"/>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84" name="Google Shape;84;g70ed8e85a6_4_955"/>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85" name="Shape 85"/>
        <p:cNvGrpSpPr/>
        <p:nvPr/>
      </p:nvGrpSpPr>
      <p:grpSpPr>
        <a:xfrm>
          <a:off x="0" y="0"/>
          <a:ext cx="0" cy="0"/>
          <a:chOff x="0" y="0"/>
          <a:chExt cx="0" cy="0"/>
        </a:xfrm>
      </p:grpSpPr>
      <p:sp>
        <p:nvSpPr>
          <p:cNvPr id="86" name="Google Shape;86;g70ed8e85a6_4_959"/>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7" name="Google Shape;87;g70ed8e85a6_4_959"/>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1">
  <p:cSld name="Closing Slide - Option 1">
    <p:spTree>
      <p:nvGrpSpPr>
        <p:cNvPr id="88" name="Shape 88"/>
        <p:cNvGrpSpPr/>
        <p:nvPr/>
      </p:nvGrpSpPr>
      <p:grpSpPr>
        <a:xfrm>
          <a:off x="0" y="0"/>
          <a:ext cx="0" cy="0"/>
          <a:chOff x="0" y="0"/>
          <a:chExt cx="0" cy="0"/>
        </a:xfrm>
      </p:grpSpPr>
      <p:pic>
        <p:nvPicPr>
          <p:cNvPr descr="PPT-General9.jpg" id="89" name="Google Shape;89;g70ed8e85a6_4_962"/>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idx="1" type="body"/>
          </p:nvPr>
        </p:nvSpPr>
        <p:spPr>
          <a:xfrm>
            <a:off x="699247" y="1861441"/>
            <a:ext cx="7745505" cy="31702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9" name="Google Shape;19;p5"/>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2">
  <p:cSld name="Title Slide - Option 2">
    <p:spTree>
      <p:nvGrpSpPr>
        <p:cNvPr id="90" name="Shape 90"/>
        <p:cNvGrpSpPr/>
        <p:nvPr/>
      </p:nvGrpSpPr>
      <p:grpSpPr>
        <a:xfrm>
          <a:off x="0" y="0"/>
          <a:ext cx="0" cy="0"/>
          <a:chOff x="0" y="0"/>
          <a:chExt cx="0" cy="0"/>
        </a:xfrm>
      </p:grpSpPr>
      <p:pic>
        <p:nvPicPr>
          <p:cNvPr descr="plainluecover.jpg" id="91" name="Google Shape;91;g70ed8e85a6_4_96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92" name="Google Shape;92;g70ed8e85a6_4_964"/>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93" name="Google Shape;93;g70ed8e85a6_4_964"/>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2">
  <p:cSld name="Closing Slide - Option 2">
    <p:spTree>
      <p:nvGrpSpPr>
        <p:cNvPr id="94" name="Shape 94"/>
        <p:cNvGrpSpPr/>
        <p:nvPr/>
      </p:nvGrpSpPr>
      <p:grpSpPr>
        <a:xfrm>
          <a:off x="0" y="0"/>
          <a:ext cx="0" cy="0"/>
          <a:chOff x="0" y="0"/>
          <a:chExt cx="0" cy="0"/>
        </a:xfrm>
      </p:grpSpPr>
      <p:pic>
        <p:nvPicPr>
          <p:cNvPr descr="PPT-General.jpg" id="95" name="Google Shape;95;g70ed8e85a6_4_968"/>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Google Shape;105;g70ed8e85a6_4_1122"/>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06" name="Google Shape;106;g70ed8e85a6_4_1122"/>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1" showMasterSp="0" type="title">
  <p:cSld name="TITLE">
    <p:spTree>
      <p:nvGrpSpPr>
        <p:cNvPr id="107" name="Shape 107"/>
        <p:cNvGrpSpPr/>
        <p:nvPr/>
      </p:nvGrpSpPr>
      <p:grpSpPr>
        <a:xfrm>
          <a:off x="0" y="0"/>
          <a:ext cx="0" cy="0"/>
          <a:chOff x="0" y="0"/>
          <a:chExt cx="0" cy="0"/>
        </a:xfrm>
      </p:grpSpPr>
      <p:pic>
        <p:nvPicPr>
          <p:cNvPr descr="PPT-General7.jpg" id="108" name="Google Shape;108;g70ed8e85a6_4_112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09" name="Google Shape;109;g70ed8e85a6_4_1125"/>
          <p:cNvSpPr txBox="1"/>
          <p:nvPr>
            <p:ph type="ctrTitle"/>
          </p:nvPr>
        </p:nvSpPr>
        <p:spPr>
          <a:xfrm>
            <a:off x="3105628" y="465270"/>
            <a:ext cx="5444400" cy="2441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0" name="Google Shape;110;g70ed8e85a6_4_1125"/>
          <p:cNvSpPr txBox="1"/>
          <p:nvPr>
            <p:ph idx="1" type="subTitle"/>
          </p:nvPr>
        </p:nvSpPr>
        <p:spPr>
          <a:xfrm>
            <a:off x="3105628" y="3137687"/>
            <a:ext cx="5444400"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lnSpc>
                <a:spcPct val="100000"/>
              </a:lnSpc>
              <a:spcBef>
                <a:spcPts val="440"/>
              </a:spcBef>
              <a:spcAft>
                <a:spcPts val="0"/>
              </a:spcAft>
              <a:buClr>
                <a:schemeClr val="accent1"/>
              </a:buClr>
              <a:buSzPts val="2200"/>
              <a:buFont typeface="Noto Sans Symbols"/>
              <a:buNone/>
              <a:defRPr b="0" i="0" sz="2200" u="none" cap="none" strike="noStrike">
                <a:solidFill>
                  <a:srgbClr val="888888"/>
                </a:solidFill>
                <a:latin typeface="Arial"/>
                <a:ea typeface="Arial"/>
                <a:cs typeface="Arial"/>
                <a:sym typeface="Arial"/>
              </a:defRPr>
            </a:lvl2pPr>
            <a:lvl3pPr lvl="2"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888888"/>
                </a:solidFill>
                <a:latin typeface="Arial"/>
                <a:ea typeface="Arial"/>
                <a:cs typeface="Arial"/>
                <a:sym typeface="Arial"/>
              </a:defRPr>
            </a:lvl3pPr>
            <a:lvl4pPr lvl="3"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4pPr>
            <a:lvl5pPr lvl="4" marR="0" rtl="0" algn="ctr">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with Subtitles" type="twoTxTwoObj">
  <p:cSld name="TWO_OBJECTS_WITH_TEXT">
    <p:spTree>
      <p:nvGrpSpPr>
        <p:cNvPr id="111" name="Shape 111"/>
        <p:cNvGrpSpPr/>
        <p:nvPr/>
      </p:nvGrpSpPr>
      <p:grpSpPr>
        <a:xfrm>
          <a:off x="0" y="0"/>
          <a:ext cx="0" cy="0"/>
          <a:chOff x="0" y="0"/>
          <a:chExt cx="0" cy="0"/>
        </a:xfrm>
      </p:grpSpPr>
      <p:sp>
        <p:nvSpPr>
          <p:cNvPr id="112" name="Google Shape;112;g70ed8e85a6_4_1129"/>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3" name="Google Shape;113;g70ed8e85a6_4_1129"/>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14" name="Google Shape;114;g70ed8e85a6_4_1129"/>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15" name="Google Shape;115;g70ed8e85a6_4_1129"/>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16" name="Google Shape;116;g70ed8e85a6_4_1129"/>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30200" lvl="5" marL="27432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117" name="Shape 117"/>
        <p:cNvGrpSpPr/>
        <p:nvPr/>
      </p:nvGrpSpPr>
      <p:grpSpPr>
        <a:xfrm>
          <a:off x="0" y="0"/>
          <a:ext cx="0" cy="0"/>
          <a:chOff x="0" y="0"/>
          <a:chExt cx="0" cy="0"/>
        </a:xfrm>
      </p:grpSpPr>
      <p:sp>
        <p:nvSpPr>
          <p:cNvPr id="118" name="Google Shape;118;g70ed8e85a6_4_1135"/>
          <p:cNvSpPr/>
          <p:nvPr>
            <p:ph idx="2" type="pic"/>
          </p:nvPr>
        </p:nvSpPr>
        <p:spPr>
          <a:xfrm rot="344342">
            <a:off x="773408" y="536632"/>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lnSpc>
                <a:spcPct val="100000"/>
              </a:lnSpc>
              <a:spcBef>
                <a:spcPts val="560"/>
              </a:spcBef>
              <a:spcAft>
                <a:spcPts val="0"/>
              </a:spcAft>
              <a:buClr>
                <a:schemeClr val="accent1"/>
              </a:buClr>
              <a:buSzPts val="2800"/>
              <a:buFont typeface="Noto Sans Symbols"/>
              <a:buNone/>
              <a:defRPr b="0" i="0" sz="2800" u="none" cap="none" strike="noStrike">
                <a:solidFill>
                  <a:srgbClr val="262626"/>
                </a:solidFill>
                <a:latin typeface="Arial"/>
                <a:ea typeface="Arial"/>
                <a:cs typeface="Arial"/>
                <a:sym typeface="Arial"/>
              </a:defRPr>
            </a:lvl2pPr>
            <a:lvl3pPr lvl="2" marR="0" rtl="0" algn="l">
              <a:lnSpc>
                <a:spcPct val="100000"/>
              </a:lnSpc>
              <a:spcBef>
                <a:spcPts val="480"/>
              </a:spcBef>
              <a:spcAft>
                <a:spcPts val="0"/>
              </a:spcAft>
              <a:buClr>
                <a:schemeClr val="accent1"/>
              </a:buClr>
              <a:buSzPts val="2400"/>
              <a:buFont typeface="Noto Sans Symbols"/>
              <a:buNone/>
              <a:defRPr b="0" i="0" sz="2400" u="none" cap="none" strike="noStrike">
                <a:solidFill>
                  <a:srgbClr val="262626"/>
                </a:solidFill>
                <a:latin typeface="Arial"/>
                <a:ea typeface="Arial"/>
                <a:cs typeface="Arial"/>
                <a:sym typeface="Arial"/>
              </a:defRPr>
            </a:lvl3pPr>
            <a:lvl4pPr lvl="3"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lvl="4"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lvl="5"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19" name="Google Shape;119;g70ed8e85a6_4_1135"/>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g70ed8e85a6_4_1138"/>
          <p:cNvSpPr txBox="1"/>
          <p:nvPr/>
        </p:nvSpPr>
        <p:spPr>
          <a:xfrm>
            <a:off x="4147073" y="2887579"/>
            <a:ext cx="8577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DBA253"/>
              </a:solidFill>
              <a:latin typeface="Noto Sans Symbols"/>
              <a:ea typeface="Noto Sans Symbols"/>
              <a:cs typeface="Noto Sans Symbols"/>
              <a:sym typeface="Noto Sans Symbols"/>
            </a:endParaRPr>
          </a:p>
        </p:txBody>
      </p:sp>
      <p:sp>
        <p:nvSpPr>
          <p:cNvPr id="122" name="Google Shape;122;g70ed8e85a6_4_1138"/>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3" name="Google Shape;123;g70ed8e85a6_4_1138"/>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reas" type="twoObj">
  <p:cSld name="TWO_OBJECTS">
    <p:spTree>
      <p:nvGrpSpPr>
        <p:cNvPr id="124" name="Shape 124"/>
        <p:cNvGrpSpPr/>
        <p:nvPr/>
      </p:nvGrpSpPr>
      <p:grpSpPr>
        <a:xfrm>
          <a:off x="0" y="0"/>
          <a:ext cx="0" cy="0"/>
          <a:chOff x="0" y="0"/>
          <a:chExt cx="0" cy="0"/>
        </a:xfrm>
      </p:grpSpPr>
      <p:sp>
        <p:nvSpPr>
          <p:cNvPr id="125" name="Google Shape;125;g70ed8e85a6_4_1142"/>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6" name="Google Shape;126;g70ed8e85a6_4_1142"/>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27" name="Google Shape;127;g70ed8e85a6_4_1142"/>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128" name="Shape 128"/>
        <p:cNvGrpSpPr/>
        <p:nvPr/>
      </p:nvGrpSpPr>
      <p:grpSpPr>
        <a:xfrm>
          <a:off x="0" y="0"/>
          <a:ext cx="0" cy="0"/>
          <a:chOff x="0" y="0"/>
          <a:chExt cx="0" cy="0"/>
        </a:xfrm>
      </p:grpSpPr>
      <p:sp>
        <p:nvSpPr>
          <p:cNvPr id="129" name="Google Shape;129;g70ed8e85a6_4_1146"/>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0" name="Google Shape;130;g70ed8e85a6_4_1146"/>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1">
  <p:cSld name="Closing Slide - Option 1">
    <p:spTree>
      <p:nvGrpSpPr>
        <p:cNvPr id="131" name="Shape 131"/>
        <p:cNvGrpSpPr/>
        <p:nvPr/>
      </p:nvGrpSpPr>
      <p:grpSpPr>
        <a:xfrm>
          <a:off x="0" y="0"/>
          <a:ext cx="0" cy="0"/>
          <a:chOff x="0" y="0"/>
          <a:chExt cx="0" cy="0"/>
        </a:xfrm>
      </p:grpSpPr>
      <p:pic>
        <p:nvPicPr>
          <p:cNvPr descr="PPT-General9.jpg" id="132" name="Google Shape;132;g70ed8e85a6_4_1149"/>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6"/>
          <p:cNvSpPr txBox="1"/>
          <p:nvPr/>
        </p:nvSpPr>
        <p:spPr>
          <a:xfrm>
            <a:off x="4147073" y="2887579"/>
            <a:ext cx="85776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22" name="Google Shape;22;p6"/>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3" name="Google Shape;23;p6"/>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2">
  <p:cSld name="Title Slide - Option 2">
    <p:spTree>
      <p:nvGrpSpPr>
        <p:cNvPr id="133" name="Shape 133"/>
        <p:cNvGrpSpPr/>
        <p:nvPr/>
      </p:nvGrpSpPr>
      <p:grpSpPr>
        <a:xfrm>
          <a:off x="0" y="0"/>
          <a:ext cx="0" cy="0"/>
          <a:chOff x="0" y="0"/>
          <a:chExt cx="0" cy="0"/>
        </a:xfrm>
      </p:grpSpPr>
      <p:pic>
        <p:nvPicPr>
          <p:cNvPr descr="plainluecover.jpg" id="134" name="Google Shape;134;g70ed8e85a6_4_115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35" name="Google Shape;135;g70ed8e85a6_4_1151"/>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36" name="Google Shape;136;g70ed8e85a6_4_1151"/>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lnSpc>
                <a:spcPct val="100000"/>
              </a:lnSpc>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lnSpc>
                <a:spcPct val="100000"/>
              </a:lnSpc>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2">
  <p:cSld name="Closing Slide - Option 2">
    <p:spTree>
      <p:nvGrpSpPr>
        <p:cNvPr id="137" name="Shape 137"/>
        <p:cNvGrpSpPr/>
        <p:nvPr/>
      </p:nvGrpSpPr>
      <p:grpSpPr>
        <a:xfrm>
          <a:off x="0" y="0"/>
          <a:ext cx="0" cy="0"/>
          <a:chOff x="0" y="0"/>
          <a:chExt cx="0" cy="0"/>
        </a:xfrm>
      </p:grpSpPr>
      <p:pic>
        <p:nvPicPr>
          <p:cNvPr descr="PPT-General.jpg" id="138" name="Google Shape;138;g70ed8e85a6_4_1155"/>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reas" type="twoObj">
  <p:cSld name="TWO_OBJECTS">
    <p:spTree>
      <p:nvGrpSpPr>
        <p:cNvPr id="24" name="Shape 24"/>
        <p:cNvGrpSpPr/>
        <p:nvPr/>
      </p:nvGrpSpPr>
      <p:grpSpPr>
        <a:xfrm>
          <a:off x="0" y="0"/>
          <a:ext cx="0" cy="0"/>
          <a:chOff x="0" y="0"/>
          <a:chExt cx="0" cy="0"/>
        </a:xfrm>
      </p:grpSpPr>
      <p:sp>
        <p:nvSpPr>
          <p:cNvPr id="25" name="Google Shape;25;p7"/>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6" name="Google Shape;26;p7"/>
          <p:cNvSpPr txBox="1"/>
          <p:nvPr>
            <p:ph idx="1" type="body"/>
          </p:nvPr>
        </p:nvSpPr>
        <p:spPr>
          <a:xfrm>
            <a:off x="685800" y="1845482"/>
            <a:ext cx="3803904" cy="3434474"/>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27" name="Google Shape;27;p7"/>
          <p:cNvSpPr txBox="1"/>
          <p:nvPr>
            <p:ph idx="2" type="body"/>
          </p:nvPr>
        </p:nvSpPr>
        <p:spPr>
          <a:xfrm>
            <a:off x="4645151" y="1845482"/>
            <a:ext cx="3803904" cy="3434474"/>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with Subtitles" type="twoTxTwoObj">
  <p:cSld name="TWO_OBJECTS_WITH_TEXT">
    <p:spTree>
      <p:nvGrpSpPr>
        <p:cNvPr id="28" name="Shape 28"/>
        <p:cNvGrpSpPr/>
        <p:nvPr/>
      </p:nvGrpSpPr>
      <p:grpSpPr>
        <a:xfrm>
          <a:off x="0" y="0"/>
          <a:ext cx="0" cy="0"/>
          <a:chOff x="0" y="0"/>
          <a:chExt cx="0" cy="0"/>
        </a:xfrm>
      </p:grpSpPr>
      <p:sp>
        <p:nvSpPr>
          <p:cNvPr id="29" name="Google Shape;29;p8"/>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0" name="Google Shape;30;p8"/>
          <p:cNvSpPr txBox="1"/>
          <p:nvPr>
            <p:ph idx="1" type="body"/>
          </p:nvPr>
        </p:nvSpPr>
        <p:spPr>
          <a:xfrm>
            <a:off x="688490" y="1783601"/>
            <a:ext cx="3621929"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31" name="Google Shape;31;p8"/>
          <p:cNvSpPr txBox="1"/>
          <p:nvPr>
            <p:ph idx="2" type="body"/>
          </p:nvPr>
        </p:nvSpPr>
        <p:spPr>
          <a:xfrm>
            <a:off x="688488" y="2622290"/>
            <a:ext cx="3621931" cy="2595107"/>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32" name="Google Shape;32;p8"/>
          <p:cNvSpPr txBox="1"/>
          <p:nvPr>
            <p:ph idx="3" type="body"/>
          </p:nvPr>
        </p:nvSpPr>
        <p:spPr>
          <a:xfrm>
            <a:off x="4785878" y="1783601"/>
            <a:ext cx="3663716"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Arial"/>
                <a:ea typeface="Arial"/>
                <a:cs typeface="Arial"/>
                <a:sym typeface="Arial"/>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Arial"/>
                <a:ea typeface="Arial"/>
                <a:cs typeface="Arial"/>
                <a:sym typeface="Arial"/>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Arial"/>
                <a:ea typeface="Arial"/>
                <a:cs typeface="Arial"/>
                <a:sym typeface="Arial"/>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33" name="Google Shape;33;p8"/>
          <p:cNvSpPr txBox="1"/>
          <p:nvPr>
            <p:ph idx="4" type="body"/>
          </p:nvPr>
        </p:nvSpPr>
        <p:spPr>
          <a:xfrm>
            <a:off x="4785878" y="2619063"/>
            <a:ext cx="3658875" cy="2595107"/>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4" name="Shape 34"/>
        <p:cNvGrpSpPr/>
        <p:nvPr/>
      </p:nvGrpSpPr>
      <p:grpSpPr>
        <a:xfrm>
          <a:off x="0" y="0"/>
          <a:ext cx="0" cy="0"/>
          <a:chOff x="0" y="0"/>
          <a:chExt cx="0" cy="0"/>
        </a:xfrm>
      </p:grpSpPr>
      <p:sp>
        <p:nvSpPr>
          <p:cNvPr id="35" name="Google Shape;35;p9"/>
          <p:cNvSpPr txBox="1"/>
          <p:nvPr>
            <p:ph idx="1" type="body"/>
          </p:nvPr>
        </p:nvSpPr>
        <p:spPr>
          <a:xfrm>
            <a:off x="692002" y="559399"/>
            <a:ext cx="3580882" cy="4414019"/>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6" name="Google Shape;36;p9"/>
          <p:cNvSpPr txBox="1"/>
          <p:nvPr>
            <p:ph idx="2" type="body"/>
          </p:nvPr>
        </p:nvSpPr>
        <p:spPr>
          <a:xfrm>
            <a:off x="4889812" y="562026"/>
            <a:ext cx="3580882" cy="4414018"/>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Caption">
  <p:cSld name="Photo with Caption">
    <p:spTree>
      <p:nvGrpSpPr>
        <p:cNvPr id="37" name="Shape 37"/>
        <p:cNvGrpSpPr/>
        <p:nvPr/>
      </p:nvGrpSpPr>
      <p:grpSpPr>
        <a:xfrm>
          <a:off x="0" y="0"/>
          <a:ext cx="0" cy="0"/>
          <a:chOff x="0" y="0"/>
          <a:chExt cx="0" cy="0"/>
        </a:xfrm>
      </p:grpSpPr>
      <p:sp>
        <p:nvSpPr>
          <p:cNvPr id="38" name="Google Shape;38;p10"/>
          <p:cNvSpPr/>
          <p:nvPr>
            <p:ph idx="2" type="pic"/>
          </p:nvPr>
        </p:nvSpPr>
        <p:spPr>
          <a:xfrm rot="344365">
            <a:off x="773476" y="536672"/>
            <a:ext cx="7578326"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rm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Arial"/>
                <a:ea typeface="Arial"/>
                <a:cs typeface="Arial"/>
                <a:sym typeface="Arial"/>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Arial"/>
                <a:ea typeface="Arial"/>
                <a:cs typeface="Arial"/>
                <a:sym typeface="Arial"/>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9" name="Google Shape;39;p10"/>
          <p:cNvSpPr txBox="1"/>
          <p:nvPr>
            <p:ph idx="1" type="body"/>
          </p:nvPr>
        </p:nvSpPr>
        <p:spPr>
          <a:xfrm>
            <a:off x="688489" y="4486019"/>
            <a:ext cx="7756264" cy="804862"/>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Arial"/>
                <a:ea typeface="Arial"/>
                <a:cs typeface="Arial"/>
                <a:sym typeface="Arial"/>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Arial"/>
                <a:ea typeface="Arial"/>
                <a:cs typeface="Arial"/>
                <a:sym typeface="Arial"/>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Arial"/>
                <a:ea typeface="Arial"/>
                <a:cs typeface="Arial"/>
                <a:sym typeface="Arial"/>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 Option 1">
  <p:cSld name="Closing Slide - Option 1">
    <p:spTree>
      <p:nvGrpSpPr>
        <p:cNvPr id="40" name="Shape 40"/>
        <p:cNvGrpSpPr/>
        <p:nvPr/>
      </p:nvGrpSpPr>
      <p:grpSpPr>
        <a:xfrm>
          <a:off x="0" y="0"/>
          <a:ext cx="0" cy="0"/>
          <a:chOff x="0" y="0"/>
          <a:chExt cx="0" cy="0"/>
        </a:xfrm>
      </p:grpSpPr>
      <p:pic>
        <p:nvPicPr>
          <p:cNvPr descr="PPT-General9.jpg" id="41" name="Google Shape;41;p11"/>
          <p:cNvPicPr preferRelativeResize="0"/>
          <p:nvPr/>
        </p:nvPicPr>
        <p:blipFill rotWithShape="1">
          <a:blip r:embed="rId2">
            <a:alphaModFix/>
          </a:blip>
          <a:srcRect b="0" l="0" r="0" t="0"/>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Option 2">
  <p:cSld name="Title Slide - Option 2">
    <p:spTree>
      <p:nvGrpSpPr>
        <p:cNvPr id="42" name="Shape 42"/>
        <p:cNvGrpSpPr/>
        <p:nvPr/>
      </p:nvGrpSpPr>
      <p:grpSpPr>
        <a:xfrm>
          <a:off x="0" y="0"/>
          <a:ext cx="0" cy="0"/>
          <a:chOff x="0" y="0"/>
          <a:chExt cx="0" cy="0"/>
        </a:xfrm>
      </p:grpSpPr>
      <p:pic>
        <p:nvPicPr>
          <p:cNvPr descr="plainluecover.jpg" id="43" name="Google Shape;43;p1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4" name="Google Shape;44;p12"/>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5" name="Google Shape;45;p12"/>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7.jpg"/><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6.jpg"/><Relationship Id="rId2" Type="http://schemas.openxmlformats.org/officeDocument/2006/relationships/image" Target="../media/image7.jpg"/><Relationship Id="rId3" Type="http://schemas.openxmlformats.org/officeDocument/2006/relationships/image" Target="../media/image16.jp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9.jpg"/><Relationship Id="rId2" Type="http://schemas.openxmlformats.org/officeDocument/2006/relationships/image" Target="../media/image13.jpg"/><Relationship Id="rId3" Type="http://schemas.openxmlformats.org/officeDocument/2006/relationships/image" Target="../media/image14.jp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3"/>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 name="Google Shape;7;p3"/>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p3"/>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3"/>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Arial"/>
                <a:ea typeface="Arial"/>
                <a:cs typeface="Arial"/>
                <a:sym typeface="Arial"/>
              </a:defRPr>
            </a:lvl1pPr>
            <a:lvl2pPr indent="0" lvl="1" marL="0" marR="0" rtl="0" algn="r">
              <a:spcBef>
                <a:spcPts val="0"/>
              </a:spcBef>
              <a:buNone/>
              <a:defRPr b="0" i="0" sz="1200" u="none" cap="none" strike="noStrike">
                <a:solidFill>
                  <a:schemeClr val="dk2"/>
                </a:solidFill>
                <a:latin typeface="Arial"/>
                <a:ea typeface="Arial"/>
                <a:cs typeface="Arial"/>
                <a:sym typeface="Arial"/>
              </a:defRPr>
            </a:lvl2pPr>
            <a:lvl3pPr indent="0" lvl="2" marL="0" marR="0" rtl="0" algn="r">
              <a:spcBef>
                <a:spcPts val="0"/>
              </a:spcBef>
              <a:buNone/>
              <a:defRPr b="0" i="0" sz="1200" u="none" cap="none" strike="noStrike">
                <a:solidFill>
                  <a:schemeClr val="dk2"/>
                </a:solidFill>
                <a:latin typeface="Arial"/>
                <a:ea typeface="Arial"/>
                <a:cs typeface="Arial"/>
                <a:sym typeface="Arial"/>
              </a:defRPr>
            </a:lvl3pPr>
            <a:lvl4pPr indent="0" lvl="3" marL="0" marR="0" rtl="0" algn="r">
              <a:spcBef>
                <a:spcPts val="0"/>
              </a:spcBef>
              <a:buNone/>
              <a:defRPr b="0" i="0" sz="1200" u="none" cap="none" strike="noStrike">
                <a:solidFill>
                  <a:schemeClr val="dk2"/>
                </a:solidFill>
                <a:latin typeface="Arial"/>
                <a:ea typeface="Arial"/>
                <a:cs typeface="Arial"/>
                <a:sym typeface="Arial"/>
              </a:defRPr>
            </a:lvl4pPr>
            <a:lvl5pPr indent="0" lvl="4" marL="0" marR="0" rtl="0" algn="r">
              <a:spcBef>
                <a:spcPts val="0"/>
              </a:spcBef>
              <a:buNone/>
              <a:defRPr b="0" i="0" sz="1200" u="none" cap="none" strike="noStrike">
                <a:solidFill>
                  <a:schemeClr val="dk2"/>
                </a:solidFill>
                <a:latin typeface="Arial"/>
                <a:ea typeface="Arial"/>
                <a:cs typeface="Arial"/>
                <a:sym typeface="Arial"/>
              </a:defRPr>
            </a:lvl5pPr>
            <a:lvl6pPr indent="0" lvl="5" marL="0" marR="0" rtl="0" algn="r">
              <a:spcBef>
                <a:spcPts val="0"/>
              </a:spcBef>
              <a:buNone/>
              <a:defRPr b="0" i="0" sz="1200" u="none" cap="none" strike="noStrike">
                <a:solidFill>
                  <a:schemeClr val="dk2"/>
                </a:solidFill>
                <a:latin typeface="Arial"/>
                <a:ea typeface="Arial"/>
                <a:cs typeface="Arial"/>
                <a:sym typeface="Arial"/>
              </a:defRPr>
            </a:lvl6pPr>
            <a:lvl7pPr indent="0" lvl="6" marL="0" marR="0" rtl="0" algn="r">
              <a:spcBef>
                <a:spcPts val="0"/>
              </a:spcBef>
              <a:buNone/>
              <a:defRPr b="0" i="0" sz="1200" u="none" cap="none" strike="noStrike">
                <a:solidFill>
                  <a:schemeClr val="dk2"/>
                </a:solidFill>
                <a:latin typeface="Arial"/>
                <a:ea typeface="Arial"/>
                <a:cs typeface="Arial"/>
                <a:sym typeface="Arial"/>
              </a:defRPr>
            </a:lvl7pPr>
            <a:lvl8pPr indent="0" lvl="7" marL="0" marR="0" rtl="0" algn="r">
              <a:spcBef>
                <a:spcPts val="0"/>
              </a:spcBef>
              <a:buNone/>
              <a:defRPr b="0" i="0" sz="1200" u="none" cap="none" strike="noStrike">
                <a:solidFill>
                  <a:schemeClr val="dk2"/>
                </a:solidFill>
                <a:latin typeface="Arial"/>
                <a:ea typeface="Arial"/>
                <a:cs typeface="Arial"/>
                <a:sym typeface="Arial"/>
              </a:defRPr>
            </a:lvl8pPr>
            <a:lvl9pPr indent="0" lvl="8" marL="0" marR="0" rtl="0" algn="r">
              <a:spcBef>
                <a:spcPts val="0"/>
              </a:spcBef>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11" name="Google Shape;11;p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12" name="Google Shape;12;p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pic>
        <p:nvPicPr>
          <p:cNvPr descr="PPT-General11.jpg" id="54" name="Google Shape;54;g70ed8e85a6_4_927"/>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55" name="Google Shape;55;g70ed8e85a6_4_927"/>
          <p:cNvSpPr txBox="1"/>
          <p:nvPr>
            <p:ph idx="10" type="dt"/>
          </p:nvPr>
        </p:nvSpPr>
        <p:spPr>
          <a:xfrm>
            <a:off x="360378" y="6161442"/>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6" name="Google Shape;56;g70ed8e85a6_4_927"/>
          <p:cNvSpPr txBox="1"/>
          <p:nvPr>
            <p:ph idx="11" type="ftr"/>
          </p:nvPr>
        </p:nvSpPr>
        <p:spPr>
          <a:xfrm>
            <a:off x="3124200" y="6161442"/>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7" name="Google Shape;57;g70ed8e85a6_4_927"/>
          <p:cNvSpPr txBox="1"/>
          <p:nvPr>
            <p:ph idx="12" type="sldNum"/>
          </p:nvPr>
        </p:nvSpPr>
        <p:spPr>
          <a:xfrm>
            <a:off x="6639264" y="6161442"/>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58" name="Google Shape;58;g70ed8e85a6_4_92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59" name="Google Shape;59;g70ed8e85a6_4_927"/>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60" name="Google Shape;60;g70ed8e85a6_4_927"/>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pic>
        <p:nvPicPr>
          <p:cNvPr descr="PPT-General11.jpg" id="97" name="Google Shape;97;g70ed8e85a6_4_1114"/>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98" name="Google Shape;98;g70ed8e85a6_4_1114"/>
          <p:cNvSpPr txBox="1"/>
          <p:nvPr>
            <p:ph idx="10" type="dt"/>
          </p:nvPr>
        </p:nvSpPr>
        <p:spPr>
          <a:xfrm>
            <a:off x="360378" y="6161442"/>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g70ed8e85a6_4_1114"/>
          <p:cNvSpPr txBox="1"/>
          <p:nvPr>
            <p:ph idx="11" type="ftr"/>
          </p:nvPr>
        </p:nvSpPr>
        <p:spPr>
          <a:xfrm>
            <a:off x="3124200" y="6161442"/>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0" name="Google Shape;100;g70ed8e85a6_4_1114"/>
          <p:cNvSpPr txBox="1"/>
          <p:nvPr>
            <p:ph idx="12" type="sldNum"/>
          </p:nvPr>
        </p:nvSpPr>
        <p:spPr>
          <a:xfrm>
            <a:off x="6639264" y="6161442"/>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1" name="Google Shape;101;g70ed8e85a6_4_111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102" name="Google Shape;102;g70ed8e85a6_4_1114"/>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103" name="Google Shape;103;g70ed8e85a6_4_111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bestdroneforthejob.com/drone-buying-guides/agriculture-drone-buyers-guid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hyperlink" Target="https://www.mapsofworld.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30.jpg"/><Relationship Id="rId5" Type="http://schemas.openxmlformats.org/officeDocument/2006/relationships/hyperlink" Target="https://www.doingbusiness.org/en/ranking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onlinelibrary.wiley.com/doi/epdf/10.1111/j.1467-8462.2012.00686.x" TargetMode="External"/><Relationship Id="rId4" Type="http://schemas.openxmlformats.org/officeDocument/2006/relationships/hyperlink" Target="https://www.theguardian.com/technology/2019/jul/28/5g-in-australia-getting-up-to-speed-with-the-future-of-mobil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www.researchgate.net/publication/262706376_Precision_agriculture_in_Australia_present_status_and_recent_developm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casa.gov.au/dron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asa.gov.au/drones" TargetMode="External"/><Relationship Id="rId4" Type="http://schemas.openxmlformats.org/officeDocument/2006/relationships/hyperlink" Target="https://www.casa.gov.au/drones" TargetMode="External"/><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theguardian.com/technology/2019/jul/28/5g-in-australia-getting-up-to-speed-with-the-future-of-mobile" TargetMode="External"/><Relationship Id="rId4" Type="http://schemas.openxmlformats.org/officeDocument/2006/relationships/hyperlink" Target="https://onlinelibrary-wiley-com.proxygw.wrlc.org/doi/epdf/10.1111/j.1467-8462.2012.00686.x" TargetMode="External"/><Relationship Id="rId5" Type="http://schemas.openxmlformats.org/officeDocument/2006/relationships/hyperlink" Target="https://www.doingbusiness.org/en/ranking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2569400" y="1102325"/>
            <a:ext cx="5980500" cy="2441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000"/>
              <a:buFont typeface="Arial"/>
              <a:buNone/>
            </a:pPr>
            <a:r>
              <a:rPr lang="en-US"/>
              <a:t>Consulting Solution for GAAP Pilot</a:t>
            </a:r>
            <a:endParaRPr/>
          </a:p>
        </p:txBody>
      </p:sp>
      <p:sp>
        <p:nvSpPr>
          <p:cNvPr id="144" name="Google Shape;144;p1"/>
          <p:cNvSpPr txBox="1"/>
          <p:nvPr>
            <p:ph idx="1" type="subTitle"/>
          </p:nvPr>
        </p:nvSpPr>
        <p:spPr>
          <a:xfrm>
            <a:off x="2569464" y="3581400"/>
            <a:ext cx="6686400" cy="220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a:solidFill>
                  <a:srgbClr val="FFFFFF"/>
                </a:solidFill>
              </a:rPr>
              <a:t>Group 7</a:t>
            </a:r>
            <a:endParaRPr>
              <a:solidFill>
                <a:srgbClr val="FFFFFF"/>
              </a:solidFill>
            </a:endParaRPr>
          </a:p>
          <a:p>
            <a:pPr indent="0" lvl="0" marL="0" rtl="0" algn="l">
              <a:spcBef>
                <a:spcPts val="0"/>
              </a:spcBef>
              <a:spcAft>
                <a:spcPts val="0"/>
              </a:spcAft>
              <a:buSzPts val="2400"/>
              <a:buNone/>
            </a:pPr>
            <a:r>
              <a:t/>
            </a:r>
            <a:endParaRPr>
              <a:solidFill>
                <a:srgbClr val="FFFFFF"/>
              </a:solidFill>
            </a:endParaRPr>
          </a:p>
          <a:p>
            <a:pPr indent="0" lvl="0" marL="0" rtl="0" algn="l">
              <a:spcBef>
                <a:spcPts val="0"/>
              </a:spcBef>
              <a:spcAft>
                <a:spcPts val="0"/>
              </a:spcAft>
              <a:buSzPts val="2400"/>
              <a:buNone/>
            </a:pPr>
            <a:r>
              <a:rPr lang="en-US">
                <a:solidFill>
                  <a:srgbClr val="FFFFFF"/>
                </a:solidFill>
              </a:rPr>
              <a:t>Abhishek Alate,Yiwen Chen, Peipei Gao,</a:t>
            </a:r>
            <a:endParaRPr>
              <a:solidFill>
                <a:srgbClr val="FFFFFF"/>
              </a:solidFill>
            </a:endParaRPr>
          </a:p>
          <a:p>
            <a:pPr indent="0" lvl="0" marL="0" rtl="0" algn="l">
              <a:spcBef>
                <a:spcPts val="0"/>
              </a:spcBef>
              <a:spcAft>
                <a:spcPts val="0"/>
              </a:spcAft>
              <a:buSzPts val="2400"/>
              <a:buNone/>
            </a:pPr>
            <a:r>
              <a:rPr lang="en-US">
                <a:solidFill>
                  <a:srgbClr val="FFFFFF"/>
                </a:solidFill>
              </a:rPr>
              <a:t>Xinyu Yan, Junzhe Yin</a:t>
            </a:r>
            <a:endParaRPr>
              <a:solidFill>
                <a:srgbClr val="FFFFFF"/>
              </a:solidFill>
            </a:endParaRPr>
          </a:p>
          <a:p>
            <a:pPr indent="0" lvl="0" marL="0" rtl="0" algn="l">
              <a:spcBef>
                <a:spcPts val="480"/>
              </a:spcBef>
              <a:spcAft>
                <a:spcPts val="0"/>
              </a:spcAft>
              <a:buSzPts val="2400"/>
              <a:buNone/>
            </a:pP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70fd416667_4_0"/>
          <p:cNvSpPr txBox="1"/>
          <p:nvPr>
            <p:ph type="title"/>
          </p:nvPr>
        </p:nvSpPr>
        <p:spPr>
          <a:xfrm>
            <a:off x="694944" y="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Australia is the right market for precision agricultural hardware </a:t>
            </a:r>
            <a:endParaRPr b="0">
              <a:solidFill>
                <a:srgbClr val="000000"/>
              </a:solidFill>
            </a:endParaRPr>
          </a:p>
        </p:txBody>
      </p:sp>
      <p:sp>
        <p:nvSpPr>
          <p:cNvPr id="221" name="Google Shape;221;g70fd416667_4_0"/>
          <p:cNvSpPr txBox="1"/>
          <p:nvPr/>
        </p:nvSpPr>
        <p:spPr>
          <a:xfrm>
            <a:off x="975875" y="5550408"/>
            <a:ext cx="68985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Source: </a:t>
            </a:r>
            <a:r>
              <a:rPr i="1" lang="en-US">
                <a:solidFill>
                  <a:schemeClr val="dk1"/>
                </a:solidFill>
              </a:rPr>
              <a:t>ABARES Australian Agricultural and Grazing Industries Survey</a:t>
            </a:r>
            <a:endParaRPr i="1"/>
          </a:p>
        </p:txBody>
      </p:sp>
      <p:pic>
        <p:nvPicPr>
          <p:cNvPr id="222" name="Google Shape;222;g70fd416667_4_0"/>
          <p:cNvPicPr preferRelativeResize="0"/>
          <p:nvPr/>
        </p:nvPicPr>
        <p:blipFill rotWithShape="1">
          <a:blip r:embed="rId3">
            <a:alphaModFix/>
          </a:blip>
          <a:srcRect b="2922" l="2407" r="3906" t="0"/>
          <a:stretch/>
        </p:blipFill>
        <p:spPr>
          <a:xfrm>
            <a:off x="975875" y="1627650"/>
            <a:ext cx="7192250" cy="3671075"/>
          </a:xfrm>
          <a:prstGeom prst="rect">
            <a:avLst/>
          </a:prstGeom>
          <a:noFill/>
          <a:ln cap="flat" cmpd="sng" w="9525">
            <a:solidFill>
              <a:schemeClr val="dk2"/>
            </a:solidFill>
            <a:prstDash val="solid"/>
            <a:round/>
            <a:headEnd len="sm" w="sm" type="none"/>
            <a:tailEnd len="sm" w="sm" type="none"/>
          </a:ln>
        </p:spPr>
      </p:pic>
      <p:sp>
        <p:nvSpPr>
          <p:cNvPr id="223" name="Google Shape;223;g70fd416667_4_0"/>
          <p:cNvSpPr txBox="1"/>
          <p:nvPr/>
        </p:nvSpPr>
        <p:spPr>
          <a:xfrm>
            <a:off x="2483550" y="944880"/>
            <a:ext cx="4176900" cy="6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Wheat as a target crop </a:t>
            </a:r>
            <a:endParaRPr sz="2200">
              <a:solidFill>
                <a:schemeClr val="dk1"/>
              </a:solidFill>
            </a:endParaRPr>
          </a:p>
          <a:p>
            <a:pPr indent="0" lvl="0" marL="0" rtl="0" algn="l">
              <a:spcBef>
                <a:spcPts val="0"/>
              </a:spcBef>
              <a:spcAft>
                <a:spcPts val="0"/>
              </a:spcAft>
              <a:buNone/>
            </a:pPr>
            <a:r>
              <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70ed8e85a6_3_0"/>
          <p:cNvSpPr txBox="1"/>
          <p:nvPr>
            <p:ph type="title"/>
          </p:nvPr>
        </p:nvSpPr>
        <p:spPr>
          <a:xfrm>
            <a:off x="694944" y="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rgbClr val="000000"/>
                </a:solidFill>
              </a:rPr>
              <a:t>Australia is the right market for precision agricultural hardware</a:t>
            </a:r>
            <a:endParaRPr>
              <a:solidFill>
                <a:srgbClr val="000000"/>
              </a:solidFill>
            </a:endParaRPr>
          </a:p>
        </p:txBody>
      </p:sp>
      <p:pic>
        <p:nvPicPr>
          <p:cNvPr id="229" name="Google Shape;229;g70ed8e85a6_3_0"/>
          <p:cNvPicPr preferRelativeResize="0"/>
          <p:nvPr/>
        </p:nvPicPr>
        <p:blipFill rotWithShape="1">
          <a:blip r:embed="rId3">
            <a:alphaModFix/>
          </a:blip>
          <a:srcRect b="0" l="1719" r="0" t="0"/>
          <a:stretch/>
        </p:blipFill>
        <p:spPr>
          <a:xfrm>
            <a:off x="81050" y="1925325"/>
            <a:ext cx="8986749" cy="3300650"/>
          </a:xfrm>
          <a:prstGeom prst="rect">
            <a:avLst/>
          </a:prstGeom>
          <a:noFill/>
          <a:ln cap="flat" cmpd="sng" w="9525">
            <a:solidFill>
              <a:srgbClr val="000000"/>
            </a:solidFill>
            <a:prstDash val="solid"/>
            <a:round/>
            <a:headEnd len="sm" w="sm" type="none"/>
            <a:tailEnd len="sm" w="sm" type="none"/>
          </a:ln>
        </p:spPr>
      </p:pic>
      <p:sp>
        <p:nvSpPr>
          <p:cNvPr id="230" name="Google Shape;230;g70ed8e85a6_3_0"/>
          <p:cNvSpPr txBox="1"/>
          <p:nvPr/>
        </p:nvSpPr>
        <p:spPr>
          <a:xfrm>
            <a:off x="1844850" y="941832"/>
            <a:ext cx="54543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Precision agriculture technology adoption</a:t>
            </a:r>
            <a:endParaRPr sz="2200"/>
          </a:p>
        </p:txBody>
      </p:sp>
      <p:sp>
        <p:nvSpPr>
          <p:cNvPr id="231" name="Google Shape;231;g70ed8e85a6_3_0"/>
          <p:cNvSpPr txBox="1"/>
          <p:nvPr/>
        </p:nvSpPr>
        <p:spPr>
          <a:xfrm>
            <a:off x="932700" y="5550408"/>
            <a:ext cx="69165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Source: </a:t>
            </a:r>
            <a:r>
              <a:rPr i="1" lang="en-US">
                <a:solidFill>
                  <a:schemeClr val="dk1"/>
                </a:solidFill>
              </a:rPr>
              <a:t>Factors influencing the adoption of precision agricultural technologies: A review for policy implications, Precision Agriculture</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g704a55160d_0_45"/>
          <p:cNvSpPr txBox="1"/>
          <p:nvPr>
            <p:ph idx="1" type="body"/>
          </p:nvPr>
        </p:nvSpPr>
        <p:spPr>
          <a:xfrm>
            <a:off x="699250" y="440504"/>
            <a:ext cx="7745400" cy="4587600"/>
          </a:xfrm>
          <a:prstGeom prst="rect">
            <a:avLst/>
          </a:prstGeom>
          <a:noFill/>
          <a:ln>
            <a:noFill/>
          </a:ln>
        </p:spPr>
        <p:txBody>
          <a:bodyPr anchorCtr="0" anchor="ctr" bIns="45700" lIns="91425" spcFirstLastPara="1" rIns="91425" wrap="square" tIns="45700">
            <a:noAutofit/>
          </a:bodyPr>
          <a:lstStyle/>
          <a:p>
            <a:pPr indent="-381000" lvl="0" marL="457200" rtl="0" algn="l">
              <a:spcBef>
                <a:spcPts val="0"/>
              </a:spcBef>
              <a:spcAft>
                <a:spcPts val="0"/>
              </a:spcAft>
              <a:buClr>
                <a:srgbClr val="888888"/>
              </a:buClr>
              <a:buSzPts val="2400"/>
              <a:buFont typeface="Arial"/>
              <a:buAutoNum type="arabicPeriod"/>
            </a:pPr>
            <a:r>
              <a:rPr lang="en-US">
                <a:solidFill>
                  <a:srgbClr val="888888"/>
                </a:solidFill>
              </a:rPr>
              <a:t>Australia is the right market for precision agricultural hardware</a:t>
            </a:r>
            <a:endParaRPr b="1">
              <a:solidFill>
                <a:srgbClr val="888888"/>
              </a:solidFill>
            </a:endParaRPr>
          </a:p>
          <a:p>
            <a:pPr indent="0" lvl="0" marL="457200" rtl="0" algn="l">
              <a:spcBef>
                <a:spcPts val="0"/>
              </a:spcBef>
              <a:spcAft>
                <a:spcPts val="0"/>
              </a:spcAft>
              <a:buSzPts val="1100"/>
              <a:buNone/>
            </a:pPr>
            <a:r>
              <a:t/>
            </a:r>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Launch in Australia will maximize profit</a:t>
            </a:r>
            <a:endParaRPr>
              <a:solidFill>
                <a:srgbClr val="000000"/>
              </a:solidFill>
            </a:endParaRPr>
          </a:p>
          <a:p>
            <a:pPr indent="0" lvl="0" marL="457200" rtl="0" algn="l">
              <a:spcBef>
                <a:spcPts val="0"/>
              </a:spcBef>
              <a:spcAft>
                <a:spcPts val="0"/>
              </a:spcAft>
              <a:buSzPts val="1100"/>
              <a:buNone/>
            </a:pPr>
            <a:r>
              <a:t/>
            </a:r>
            <a:endParaRPr>
              <a:solidFill>
                <a:srgbClr val="CCCCCC"/>
              </a:solidFill>
            </a:endParaRPr>
          </a:p>
          <a:p>
            <a:pPr indent="-381000" lvl="0" marL="457200" rtl="0" algn="l">
              <a:spcBef>
                <a:spcPts val="0"/>
              </a:spcBef>
              <a:spcAft>
                <a:spcPts val="0"/>
              </a:spcAft>
              <a:buClr>
                <a:srgbClr val="888888"/>
              </a:buClr>
              <a:buSzPts val="2400"/>
              <a:buFont typeface="Arial"/>
              <a:buAutoNum type="arabicPeriod"/>
            </a:pPr>
            <a:r>
              <a:rPr lang="en-US">
                <a:solidFill>
                  <a:srgbClr val="888888"/>
                </a:solidFill>
              </a:rPr>
              <a:t>First-mover </a:t>
            </a:r>
            <a:r>
              <a:rPr lang="en-US">
                <a:solidFill>
                  <a:srgbClr val="888888"/>
                </a:solidFill>
              </a:rPr>
              <a:t>advantage is achievable in Australia</a:t>
            </a:r>
            <a:endParaRPr>
              <a:solidFill>
                <a:srgbClr val="88888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g70ed8e85a6_4_975"/>
          <p:cNvSpPr txBox="1"/>
          <p:nvPr>
            <p:ph type="title"/>
          </p:nvPr>
        </p:nvSpPr>
        <p:spPr>
          <a:xfrm>
            <a:off x="693890" y="491206"/>
            <a:ext cx="7756200" cy="1054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000"/>
              <a:buNone/>
            </a:pPr>
            <a:r>
              <a:rPr lang="en-US" sz="2400">
                <a:solidFill>
                  <a:srgbClr val="000000"/>
                </a:solidFill>
              </a:rPr>
              <a:t>Launch in Australia will maximize profit</a:t>
            </a:r>
            <a:endParaRPr>
              <a:solidFill>
                <a:srgbClr val="000000"/>
              </a:solidFill>
            </a:endParaRPr>
          </a:p>
        </p:txBody>
      </p:sp>
      <p:cxnSp>
        <p:nvCxnSpPr>
          <p:cNvPr id="242" name="Google Shape;242;g70ed8e85a6_4_975"/>
          <p:cNvCxnSpPr>
            <a:stCxn id="243" idx="2"/>
            <a:endCxn id="244" idx="0"/>
          </p:cNvCxnSpPr>
          <p:nvPr/>
        </p:nvCxnSpPr>
        <p:spPr>
          <a:xfrm flipH="1" rot="-5400000">
            <a:off x="5438100" y="1286500"/>
            <a:ext cx="495300" cy="1770300"/>
          </a:xfrm>
          <a:prstGeom prst="bentConnector3">
            <a:avLst>
              <a:gd fmla="val 50010" name="adj1"/>
            </a:avLst>
          </a:prstGeom>
          <a:noFill/>
          <a:ln cap="flat" cmpd="sng" w="19050">
            <a:solidFill>
              <a:srgbClr val="C2C2C2"/>
            </a:solidFill>
            <a:prstDash val="solid"/>
            <a:miter lim="8000"/>
            <a:headEnd len="sm" w="sm" type="none"/>
            <a:tailEnd len="sm" w="sm" type="none"/>
          </a:ln>
        </p:spPr>
      </p:cxnSp>
      <p:cxnSp>
        <p:nvCxnSpPr>
          <p:cNvPr id="245" name="Google Shape;245;g70ed8e85a6_4_975"/>
          <p:cNvCxnSpPr>
            <a:stCxn id="246" idx="0"/>
            <a:endCxn id="243" idx="2"/>
          </p:cNvCxnSpPr>
          <p:nvPr/>
        </p:nvCxnSpPr>
        <p:spPr>
          <a:xfrm rot="-5400000">
            <a:off x="3667800" y="1286600"/>
            <a:ext cx="495300" cy="1770300"/>
          </a:xfrm>
          <a:prstGeom prst="bentConnector3">
            <a:avLst>
              <a:gd fmla="val 50010" name="adj1"/>
            </a:avLst>
          </a:prstGeom>
          <a:noFill/>
          <a:ln cap="flat" cmpd="sng" w="19050">
            <a:solidFill>
              <a:srgbClr val="C2C2C2"/>
            </a:solidFill>
            <a:prstDash val="solid"/>
            <a:miter lim="8000"/>
            <a:headEnd len="sm" w="sm" type="none"/>
            <a:tailEnd len="sm" w="sm" type="none"/>
          </a:ln>
        </p:spPr>
      </p:cxnSp>
      <p:cxnSp>
        <p:nvCxnSpPr>
          <p:cNvPr id="247" name="Google Shape;247;g70ed8e85a6_4_975"/>
          <p:cNvCxnSpPr>
            <a:stCxn id="246" idx="2"/>
            <a:endCxn id="248" idx="0"/>
          </p:cNvCxnSpPr>
          <p:nvPr/>
        </p:nvCxnSpPr>
        <p:spPr>
          <a:xfrm flipH="1" rot="-5400000">
            <a:off x="3186300" y="2629700"/>
            <a:ext cx="5334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49" name="Google Shape;249;g70ed8e85a6_4_975"/>
          <p:cNvCxnSpPr>
            <a:stCxn id="250" idx="0"/>
            <a:endCxn id="246" idx="2"/>
          </p:cNvCxnSpPr>
          <p:nvPr/>
        </p:nvCxnSpPr>
        <p:spPr>
          <a:xfrm rot="-5400000">
            <a:off x="2341050" y="2629700"/>
            <a:ext cx="5334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243" name="Google Shape;243;g70ed8e85a6_4_975"/>
          <p:cNvSpPr txBox="1"/>
          <p:nvPr/>
        </p:nvSpPr>
        <p:spPr>
          <a:xfrm>
            <a:off x="4030350" y="1557700"/>
            <a:ext cx="1540500" cy="366300"/>
          </a:xfrm>
          <a:prstGeom prst="rect">
            <a:avLst/>
          </a:prstGeom>
          <a:noFill/>
          <a:ln cap="flat" cmpd="sng" w="19050">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Roboto"/>
                <a:ea typeface="Roboto"/>
                <a:cs typeface="Roboto"/>
                <a:sym typeface="Roboto"/>
              </a:rPr>
              <a:t>Profit</a:t>
            </a:r>
            <a:endParaRPr>
              <a:solidFill>
                <a:srgbClr val="262626"/>
              </a:solidFill>
              <a:latin typeface="Roboto"/>
              <a:ea typeface="Roboto"/>
              <a:cs typeface="Roboto"/>
              <a:sym typeface="Roboto"/>
            </a:endParaRPr>
          </a:p>
        </p:txBody>
      </p:sp>
      <p:sp>
        <p:nvSpPr>
          <p:cNvPr id="246" name="Google Shape;246;g70ed8e85a6_4_975"/>
          <p:cNvSpPr txBox="1"/>
          <p:nvPr/>
        </p:nvSpPr>
        <p:spPr>
          <a:xfrm>
            <a:off x="2261250" y="2419400"/>
            <a:ext cx="1538100" cy="366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Revenue</a:t>
            </a:r>
            <a:endParaRPr>
              <a:latin typeface="Roboto"/>
              <a:ea typeface="Roboto"/>
              <a:cs typeface="Roboto"/>
              <a:sym typeface="Roboto"/>
            </a:endParaRPr>
          </a:p>
        </p:txBody>
      </p:sp>
      <p:sp>
        <p:nvSpPr>
          <p:cNvPr id="244" name="Google Shape;244;g70ed8e85a6_4_975"/>
          <p:cNvSpPr txBox="1"/>
          <p:nvPr/>
        </p:nvSpPr>
        <p:spPr>
          <a:xfrm>
            <a:off x="5801850" y="2419400"/>
            <a:ext cx="1538100" cy="366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Cost</a:t>
            </a:r>
            <a:endParaRPr>
              <a:latin typeface="Roboto"/>
              <a:ea typeface="Roboto"/>
              <a:cs typeface="Roboto"/>
              <a:sym typeface="Roboto"/>
            </a:endParaRPr>
          </a:p>
        </p:txBody>
      </p:sp>
      <p:sp>
        <p:nvSpPr>
          <p:cNvPr id="248" name="Google Shape;248;g70ed8e85a6_4_975"/>
          <p:cNvSpPr txBox="1"/>
          <p:nvPr/>
        </p:nvSpPr>
        <p:spPr>
          <a:xfrm>
            <a:off x="3106500" y="3319100"/>
            <a:ext cx="1538100" cy="366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Price</a:t>
            </a:r>
            <a:endParaRPr>
              <a:latin typeface="Roboto"/>
              <a:ea typeface="Roboto"/>
              <a:cs typeface="Roboto"/>
              <a:sym typeface="Roboto"/>
            </a:endParaRPr>
          </a:p>
        </p:txBody>
      </p:sp>
      <p:sp>
        <p:nvSpPr>
          <p:cNvPr id="250" name="Google Shape;250;g70ed8e85a6_4_975"/>
          <p:cNvSpPr txBox="1"/>
          <p:nvPr/>
        </p:nvSpPr>
        <p:spPr>
          <a:xfrm>
            <a:off x="1416000" y="3319100"/>
            <a:ext cx="1538100" cy="366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Volume</a:t>
            </a:r>
            <a:endParaRPr>
              <a:latin typeface="Roboto"/>
              <a:ea typeface="Roboto"/>
              <a:cs typeface="Roboto"/>
              <a:sym typeface="Roboto"/>
            </a:endParaRPr>
          </a:p>
        </p:txBody>
      </p:sp>
      <p:sp>
        <p:nvSpPr>
          <p:cNvPr id="251" name="Google Shape;251;g70ed8e85a6_4_975"/>
          <p:cNvSpPr txBox="1"/>
          <p:nvPr/>
        </p:nvSpPr>
        <p:spPr>
          <a:xfrm>
            <a:off x="922500" y="3834275"/>
            <a:ext cx="2031900" cy="151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200">
                <a:solidFill>
                  <a:schemeClr val="dk1"/>
                </a:solidFill>
              </a:rPr>
              <a:t>Australia has the highest Partner Performance Index.</a:t>
            </a:r>
            <a:endParaRPr sz="1200">
              <a:solidFill>
                <a:schemeClr val="dk1"/>
              </a:solidFill>
            </a:endParaRPr>
          </a:p>
          <a:p>
            <a:pPr indent="0" lvl="0" marL="457200" rtl="0" algn="l">
              <a:spcBef>
                <a:spcPts val="0"/>
              </a:spcBef>
              <a:spcAft>
                <a:spcPts val="0"/>
              </a:spcAft>
              <a:buNone/>
            </a:pPr>
            <a:r>
              <a:t/>
            </a:r>
            <a:endParaRPr sz="1200">
              <a:solidFill>
                <a:schemeClr val="dk1"/>
              </a:solidFill>
            </a:endParaRPr>
          </a:p>
        </p:txBody>
      </p:sp>
      <p:sp>
        <p:nvSpPr>
          <p:cNvPr id="252" name="Google Shape;252;g70ed8e85a6_4_975"/>
          <p:cNvSpPr txBox="1"/>
          <p:nvPr/>
        </p:nvSpPr>
        <p:spPr>
          <a:xfrm>
            <a:off x="3105300" y="3834275"/>
            <a:ext cx="1540500" cy="15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Set our product price properly to maximize our profit</a:t>
            </a:r>
            <a:endParaRPr sz="1200"/>
          </a:p>
        </p:txBody>
      </p:sp>
      <p:sp>
        <p:nvSpPr>
          <p:cNvPr id="253" name="Google Shape;253;g70ed8e85a6_4_975"/>
          <p:cNvSpPr txBox="1"/>
          <p:nvPr/>
        </p:nvSpPr>
        <p:spPr>
          <a:xfrm>
            <a:off x="5760725" y="2898575"/>
            <a:ext cx="1645800" cy="15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We can effectively reduce shipping cost.</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70e992eaef_0_28"/>
          <p:cNvSpPr txBox="1"/>
          <p:nvPr>
            <p:ph idx="2" type="body"/>
          </p:nvPr>
        </p:nvSpPr>
        <p:spPr>
          <a:xfrm>
            <a:off x="694950" y="668200"/>
            <a:ext cx="7630200" cy="4935300"/>
          </a:xfrm>
          <a:prstGeom prst="rect">
            <a:avLst/>
          </a:prstGeom>
        </p:spPr>
        <p:txBody>
          <a:bodyPr anchorCtr="0" anchor="t" bIns="45700" lIns="91425" spcFirstLastPara="1" rIns="91425" wrap="square" tIns="45700">
            <a:noAutofit/>
          </a:bodyPr>
          <a:lstStyle/>
          <a:p>
            <a:pPr indent="0" lvl="0" marL="0" rtl="0" algn="l">
              <a:lnSpc>
                <a:spcPct val="150000"/>
              </a:lnSpc>
              <a:spcBef>
                <a:spcPts val="400"/>
              </a:spcBef>
              <a:spcAft>
                <a:spcPts val="0"/>
              </a:spcAft>
              <a:buNone/>
            </a:pPr>
            <a:r>
              <a:t/>
            </a:r>
            <a:endParaRPr>
              <a:solidFill>
                <a:srgbClr val="000000"/>
              </a:solidFill>
            </a:endParaRPr>
          </a:p>
          <a:p>
            <a:pPr indent="-355600" lvl="0" marL="457200" rtl="0" algn="l">
              <a:lnSpc>
                <a:spcPct val="150000"/>
              </a:lnSpc>
              <a:spcBef>
                <a:spcPts val="400"/>
              </a:spcBef>
              <a:spcAft>
                <a:spcPts val="0"/>
              </a:spcAft>
              <a:buClr>
                <a:srgbClr val="000000"/>
              </a:buClr>
              <a:buSzPts val="2000"/>
              <a:buChar char="●"/>
            </a:pPr>
            <a:r>
              <a:rPr lang="en-US">
                <a:solidFill>
                  <a:srgbClr val="000000"/>
                </a:solidFill>
              </a:rPr>
              <a:t>Australia has a large market size:</a:t>
            </a:r>
            <a:endParaRPr>
              <a:solidFill>
                <a:srgbClr val="000000"/>
              </a:solidFill>
            </a:endParaRPr>
          </a:p>
          <a:p>
            <a:pPr indent="-355600" lvl="1" marL="914400" rtl="0" algn="l">
              <a:lnSpc>
                <a:spcPct val="150000"/>
              </a:lnSpc>
              <a:spcBef>
                <a:spcPts val="0"/>
              </a:spcBef>
              <a:spcAft>
                <a:spcPts val="0"/>
              </a:spcAft>
              <a:buClr>
                <a:srgbClr val="000000"/>
              </a:buClr>
              <a:buSzPts val="2000"/>
              <a:buChar char="○"/>
            </a:pPr>
            <a:r>
              <a:rPr lang="en-US" sz="1400">
                <a:solidFill>
                  <a:srgbClr val="000000"/>
                </a:solidFill>
              </a:rPr>
              <a:t>Australia</a:t>
            </a:r>
            <a:r>
              <a:rPr lang="en-US" sz="1400">
                <a:solidFill>
                  <a:schemeClr val="dk1"/>
                </a:solidFill>
              </a:rPr>
              <a:t> has the highest Partner Performance Index based on our prediction model.</a:t>
            </a:r>
            <a:endParaRPr sz="1400">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a:solidFill>
                  <a:srgbClr val="000000"/>
                </a:solidFill>
              </a:rPr>
              <a:t>Set price properly:</a:t>
            </a:r>
            <a:endParaRPr>
              <a:solidFill>
                <a:srgbClr val="000000"/>
              </a:solidFill>
            </a:endParaRPr>
          </a:p>
          <a:p>
            <a:pPr indent="-355600" lvl="1" marL="914400" rtl="0" algn="l">
              <a:lnSpc>
                <a:spcPct val="150000"/>
              </a:lnSpc>
              <a:spcBef>
                <a:spcPts val="0"/>
              </a:spcBef>
              <a:spcAft>
                <a:spcPts val="0"/>
              </a:spcAft>
              <a:buClr>
                <a:srgbClr val="000000"/>
              </a:buClr>
              <a:buSzPts val="2000"/>
              <a:buChar char="○"/>
            </a:pPr>
            <a:r>
              <a:rPr lang="en-US" sz="1400">
                <a:solidFill>
                  <a:srgbClr val="000000"/>
                </a:solidFill>
              </a:rPr>
              <a:t>Unit price range: $2000-$5000 (depends on the different level of the product)*</a:t>
            </a:r>
            <a:endParaRPr sz="1400">
              <a:solidFill>
                <a:srgbClr val="000000"/>
              </a:solidFill>
            </a:endParaRPr>
          </a:p>
          <a:p>
            <a:pPr indent="-355600" lvl="1" marL="914400" rtl="0" algn="l">
              <a:lnSpc>
                <a:spcPct val="150000"/>
              </a:lnSpc>
              <a:spcBef>
                <a:spcPts val="0"/>
              </a:spcBef>
              <a:spcAft>
                <a:spcPts val="0"/>
              </a:spcAft>
              <a:buClr>
                <a:srgbClr val="000000"/>
              </a:buClr>
              <a:buSzPts val="2000"/>
              <a:buChar char="○"/>
            </a:pPr>
            <a:r>
              <a:rPr lang="en-US" sz="1400">
                <a:solidFill>
                  <a:srgbClr val="000000"/>
                </a:solidFill>
              </a:rPr>
              <a:t>Pricing method: Value-based pricing</a:t>
            </a:r>
            <a:endParaRPr>
              <a:solidFill>
                <a:srgbClr val="000000"/>
              </a:solidFill>
            </a:endParaRPr>
          </a:p>
          <a:p>
            <a:pPr indent="-355600" lvl="0" marL="457200" rtl="0" algn="l">
              <a:lnSpc>
                <a:spcPct val="150000"/>
              </a:lnSpc>
              <a:spcBef>
                <a:spcPts val="0"/>
              </a:spcBef>
              <a:spcAft>
                <a:spcPts val="0"/>
              </a:spcAft>
              <a:buClr>
                <a:srgbClr val="000000"/>
              </a:buClr>
              <a:buSzPts val="2000"/>
              <a:buChar char="●"/>
            </a:pPr>
            <a:r>
              <a:rPr lang="en-US">
                <a:solidFill>
                  <a:srgbClr val="000000"/>
                </a:solidFill>
              </a:rPr>
              <a:t>Reduce shipping cost: </a:t>
            </a:r>
            <a:endParaRPr>
              <a:solidFill>
                <a:srgbClr val="000000"/>
              </a:solidFill>
            </a:endParaRPr>
          </a:p>
          <a:p>
            <a:pPr indent="-355600" lvl="1" marL="914400" rtl="0" algn="l">
              <a:lnSpc>
                <a:spcPct val="150000"/>
              </a:lnSpc>
              <a:spcBef>
                <a:spcPts val="0"/>
              </a:spcBef>
              <a:spcAft>
                <a:spcPts val="0"/>
              </a:spcAft>
              <a:buClr>
                <a:srgbClr val="000000"/>
              </a:buClr>
              <a:buSzPts val="2000"/>
              <a:buChar char="○"/>
            </a:pPr>
            <a:r>
              <a:rPr lang="en-US" sz="1400">
                <a:solidFill>
                  <a:schemeClr val="dk1"/>
                </a:solidFill>
              </a:rPr>
              <a:t>Improve accuracy to avoid additional fees for re-delivery or full refund.</a:t>
            </a:r>
            <a:endParaRPr sz="1400">
              <a:solidFill>
                <a:schemeClr val="dk1"/>
              </a:solidFill>
            </a:endParaRPr>
          </a:p>
          <a:p>
            <a:pPr indent="-355600" lvl="1" marL="914400" rtl="0" algn="l">
              <a:lnSpc>
                <a:spcPct val="150000"/>
              </a:lnSpc>
              <a:spcBef>
                <a:spcPts val="0"/>
              </a:spcBef>
              <a:spcAft>
                <a:spcPts val="0"/>
              </a:spcAft>
              <a:buClr>
                <a:srgbClr val="000000"/>
              </a:buClr>
              <a:buSzPts val="2000"/>
              <a:buChar char="○"/>
            </a:pPr>
            <a:r>
              <a:rPr lang="en-US" sz="1400">
                <a:solidFill>
                  <a:schemeClr val="dk1"/>
                </a:solidFill>
              </a:rPr>
              <a:t>Australia has a excellent geographical location and the extensive distribution of ports and airports.</a:t>
            </a:r>
            <a:endParaRPr sz="1400">
              <a:solidFill>
                <a:srgbClr val="000000"/>
              </a:solidFill>
            </a:endParaRPr>
          </a:p>
          <a:p>
            <a:pPr indent="0" lvl="0" marL="457200" rtl="0" algn="l">
              <a:spcBef>
                <a:spcPts val="400"/>
              </a:spcBef>
              <a:spcAft>
                <a:spcPts val="0"/>
              </a:spcAft>
              <a:buNone/>
            </a:pPr>
            <a:r>
              <a:t/>
            </a:r>
            <a:endParaRPr>
              <a:solidFill>
                <a:srgbClr val="000000"/>
              </a:solidFill>
            </a:endParaRPr>
          </a:p>
          <a:p>
            <a:pPr indent="0" lvl="0" marL="457200" rtl="0" algn="l">
              <a:spcBef>
                <a:spcPts val="400"/>
              </a:spcBef>
              <a:spcAft>
                <a:spcPts val="0"/>
              </a:spcAft>
              <a:buNone/>
            </a:pPr>
            <a:r>
              <a:t/>
            </a:r>
            <a:endParaRPr>
              <a:solidFill>
                <a:srgbClr val="000000"/>
              </a:solidFill>
            </a:endParaRPr>
          </a:p>
        </p:txBody>
      </p:sp>
      <p:sp>
        <p:nvSpPr>
          <p:cNvPr id="259" name="Google Shape;259;g70e992eaef_0_28"/>
          <p:cNvSpPr txBox="1"/>
          <p:nvPr>
            <p:ph type="title"/>
          </p:nvPr>
        </p:nvSpPr>
        <p:spPr>
          <a:xfrm>
            <a:off x="693890" y="491206"/>
            <a:ext cx="7756200" cy="1054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000"/>
              <a:buNone/>
            </a:pPr>
            <a:r>
              <a:rPr lang="en-US" sz="2400">
                <a:solidFill>
                  <a:srgbClr val="000000"/>
                </a:solidFill>
              </a:rPr>
              <a:t>Launch in Australia will maximize profit</a:t>
            </a:r>
            <a:endParaRPr>
              <a:solidFill>
                <a:srgbClr val="000000"/>
              </a:solidFill>
            </a:endParaRPr>
          </a:p>
        </p:txBody>
      </p:sp>
      <p:sp>
        <p:nvSpPr>
          <p:cNvPr id="260" name="Google Shape;260;g70e992eaef_0_28"/>
          <p:cNvSpPr txBox="1"/>
          <p:nvPr/>
        </p:nvSpPr>
        <p:spPr>
          <a:xfrm>
            <a:off x="932688" y="5626608"/>
            <a:ext cx="8035500" cy="3000000"/>
          </a:xfrm>
          <a:prstGeom prst="rect">
            <a:avLst/>
          </a:prstGeom>
          <a:noFill/>
          <a:ln>
            <a:noFill/>
          </a:ln>
        </p:spPr>
        <p:txBody>
          <a:bodyPr anchorCtr="0" anchor="t" bIns="91425" lIns="91425" spcFirstLastPara="1" rIns="91425" wrap="square" tIns="91425">
            <a:noAutofit/>
          </a:bodyPr>
          <a:lstStyle/>
          <a:p>
            <a:pPr indent="0" lvl="0" marL="0" marR="381000" rtl="0" algn="l">
              <a:lnSpc>
                <a:spcPct val="115000"/>
              </a:lnSpc>
              <a:spcBef>
                <a:spcPts val="1100"/>
              </a:spcBef>
              <a:spcAft>
                <a:spcPts val="0"/>
              </a:spcAft>
              <a:buNone/>
            </a:pPr>
            <a:r>
              <a:rPr lang="en-US">
                <a:solidFill>
                  <a:schemeClr val="dk1"/>
                </a:solidFill>
              </a:rPr>
              <a:t>Source: </a:t>
            </a:r>
            <a:r>
              <a:rPr i="1" lang="en-US">
                <a:solidFill>
                  <a:schemeClr val="dk1"/>
                </a:solidFill>
              </a:rPr>
              <a:t>Best Drones For Agriculture 2020: The Ultimate Buyer’s Guide </a:t>
            </a:r>
            <a:r>
              <a:rPr lang="en-US" u="sng">
                <a:hlinkClick r:id="rId3"/>
              </a:rPr>
              <a:t>https://bestdroneforthejob.com/drone-buying-guides/agriculture-drone-buyers-guide/</a:t>
            </a:r>
            <a:endParaRPr i="1"/>
          </a:p>
          <a:p>
            <a:pPr indent="0" lvl="0" marL="0" marR="381000" rtl="0" algn="l">
              <a:lnSpc>
                <a:spcPct val="115000"/>
              </a:lnSpc>
              <a:spcBef>
                <a:spcPts val="1100"/>
              </a:spcBef>
              <a:spcAft>
                <a:spcPts val="0"/>
              </a:spcAft>
              <a:buNone/>
            </a:pPr>
            <a:r>
              <a:t/>
            </a:r>
            <a:endParaRPr i="1">
              <a:solidFill>
                <a:schemeClr val="dk1"/>
              </a:solidFill>
            </a:endParaRPr>
          </a:p>
          <a:p>
            <a:pPr indent="0" lvl="0" marL="0" marR="381000" rtl="0" algn="l">
              <a:lnSpc>
                <a:spcPct val="115000"/>
              </a:lnSpc>
              <a:spcBef>
                <a:spcPts val="1100"/>
              </a:spcBef>
              <a:spcAft>
                <a:spcPts val="1100"/>
              </a:spcAft>
              <a:buNone/>
            </a:pPr>
            <a:r>
              <a:t/>
            </a:r>
            <a:endParaRPr i="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grpSp>
        <p:nvGrpSpPr>
          <p:cNvPr id="265" name="Google Shape;265;g70ed8e85a6_4_1100"/>
          <p:cNvGrpSpPr/>
          <p:nvPr/>
        </p:nvGrpSpPr>
        <p:grpSpPr>
          <a:xfrm>
            <a:off x="334151" y="1412250"/>
            <a:ext cx="4175568" cy="4009376"/>
            <a:chOff x="1118233" y="470997"/>
            <a:chExt cx="2090816" cy="3889200"/>
          </a:xfrm>
        </p:grpSpPr>
        <p:sp>
          <p:nvSpPr>
            <p:cNvPr id="266" name="Google Shape;266;g70ed8e85a6_4_1100"/>
            <p:cNvSpPr/>
            <p:nvPr/>
          </p:nvSpPr>
          <p:spPr>
            <a:xfrm>
              <a:off x="1178649" y="470997"/>
              <a:ext cx="2030400" cy="3889200"/>
            </a:xfrm>
            <a:prstGeom prst="rect">
              <a:avLst/>
            </a:prstGeom>
            <a:solidFill>
              <a:srgbClr val="009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7" name="Google Shape;267;g70ed8e85a6_4_1100"/>
            <p:cNvSpPr/>
            <p:nvPr/>
          </p:nvSpPr>
          <p:spPr>
            <a:xfrm>
              <a:off x="1118233" y="539963"/>
              <a:ext cx="2048100" cy="476700"/>
            </a:xfrm>
            <a:prstGeom prst="rect">
              <a:avLst/>
            </a:prstGeom>
            <a:solidFill>
              <a:srgbClr val="FFFFFF"/>
            </a:solidFill>
            <a:ln cap="flat" cmpd="sng" w="19050">
              <a:solidFill>
                <a:srgbClr val="0096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8" name="Google Shape;268;g70ed8e85a6_4_1100"/>
            <p:cNvSpPr/>
            <p:nvPr/>
          </p:nvSpPr>
          <p:spPr>
            <a:xfrm>
              <a:off x="1233845" y="579393"/>
              <a:ext cx="1815000" cy="40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sz="1600"/>
                <a:t>Ports in Australia</a:t>
              </a:r>
              <a:endParaRPr i="0" sz="1600" u="none" cap="none" strike="noStrike">
                <a:solidFill>
                  <a:srgbClr val="000000"/>
                </a:solidFill>
              </a:endParaRPr>
            </a:p>
          </p:txBody>
        </p:sp>
      </p:grpSp>
      <p:grpSp>
        <p:nvGrpSpPr>
          <p:cNvPr id="269" name="Google Shape;269;g70ed8e85a6_4_1100"/>
          <p:cNvGrpSpPr/>
          <p:nvPr/>
        </p:nvGrpSpPr>
        <p:grpSpPr>
          <a:xfrm>
            <a:off x="4614357" y="1412200"/>
            <a:ext cx="4175593" cy="4009376"/>
            <a:chOff x="1118221" y="470948"/>
            <a:chExt cx="2090828" cy="3889200"/>
          </a:xfrm>
        </p:grpSpPr>
        <p:sp>
          <p:nvSpPr>
            <p:cNvPr id="270" name="Google Shape;270;g70ed8e85a6_4_1100"/>
            <p:cNvSpPr/>
            <p:nvPr/>
          </p:nvSpPr>
          <p:spPr>
            <a:xfrm>
              <a:off x="1178649" y="470948"/>
              <a:ext cx="2030400" cy="3889200"/>
            </a:xfrm>
            <a:prstGeom prst="rect">
              <a:avLst/>
            </a:prstGeom>
            <a:solidFill>
              <a:srgbClr val="009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1" name="Google Shape;271;g70ed8e85a6_4_1100"/>
            <p:cNvSpPr/>
            <p:nvPr/>
          </p:nvSpPr>
          <p:spPr>
            <a:xfrm>
              <a:off x="1118221" y="549833"/>
              <a:ext cx="2048100" cy="466800"/>
            </a:xfrm>
            <a:prstGeom prst="rect">
              <a:avLst/>
            </a:prstGeom>
            <a:solidFill>
              <a:srgbClr val="FFFFFF"/>
            </a:solidFill>
            <a:ln cap="flat" cmpd="sng" w="19050">
              <a:solidFill>
                <a:srgbClr val="0096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2" name="Google Shape;272;g70ed8e85a6_4_1100"/>
            <p:cNvSpPr/>
            <p:nvPr/>
          </p:nvSpPr>
          <p:spPr>
            <a:xfrm>
              <a:off x="1233845" y="582353"/>
              <a:ext cx="1815000" cy="39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600"/>
                <a:buFont typeface="Arial"/>
                <a:buNone/>
              </a:pPr>
              <a:r>
                <a:rPr b="1" lang="en-US" sz="1600">
                  <a:solidFill>
                    <a:schemeClr val="dk1"/>
                  </a:solidFill>
                </a:rPr>
                <a:t>Airports in Australia</a:t>
              </a:r>
              <a:endParaRPr i="0" sz="1600" u="none" cap="none" strike="noStrike">
                <a:solidFill>
                  <a:srgbClr val="000000"/>
                </a:solidFill>
              </a:endParaRPr>
            </a:p>
          </p:txBody>
        </p:sp>
      </p:grpSp>
      <p:pic>
        <p:nvPicPr>
          <p:cNvPr id="273" name="Google Shape;273;g70ed8e85a6_4_1100"/>
          <p:cNvPicPr preferRelativeResize="0"/>
          <p:nvPr/>
        </p:nvPicPr>
        <p:blipFill rotWithShape="1">
          <a:blip r:embed="rId3">
            <a:alphaModFix/>
          </a:blip>
          <a:srcRect b="2601" l="0" r="7952" t="9493"/>
          <a:stretch/>
        </p:blipFill>
        <p:spPr>
          <a:xfrm>
            <a:off x="551638" y="2031274"/>
            <a:ext cx="3887381" cy="3279124"/>
          </a:xfrm>
          <a:prstGeom prst="rect">
            <a:avLst/>
          </a:prstGeom>
          <a:noFill/>
          <a:ln>
            <a:noFill/>
          </a:ln>
        </p:spPr>
      </p:pic>
      <p:pic>
        <p:nvPicPr>
          <p:cNvPr id="274" name="Google Shape;274;g70ed8e85a6_4_1100"/>
          <p:cNvPicPr preferRelativeResize="0"/>
          <p:nvPr/>
        </p:nvPicPr>
        <p:blipFill rotWithShape="1">
          <a:blip r:embed="rId4">
            <a:alphaModFix/>
          </a:blip>
          <a:srcRect b="0" l="1787" r="1565" t="0"/>
          <a:stretch/>
        </p:blipFill>
        <p:spPr>
          <a:xfrm>
            <a:off x="4875363" y="2029475"/>
            <a:ext cx="3816875" cy="3282700"/>
          </a:xfrm>
          <a:prstGeom prst="rect">
            <a:avLst/>
          </a:prstGeom>
          <a:noFill/>
          <a:ln>
            <a:noFill/>
          </a:ln>
        </p:spPr>
      </p:pic>
      <p:sp>
        <p:nvSpPr>
          <p:cNvPr id="275" name="Google Shape;275;g70ed8e85a6_4_1100"/>
          <p:cNvSpPr txBox="1"/>
          <p:nvPr>
            <p:ph type="title"/>
          </p:nvPr>
        </p:nvSpPr>
        <p:spPr>
          <a:xfrm>
            <a:off x="693890" y="491206"/>
            <a:ext cx="7756200" cy="1054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000"/>
              <a:buNone/>
            </a:pPr>
            <a:r>
              <a:rPr lang="en-US" sz="2400">
                <a:solidFill>
                  <a:srgbClr val="000000"/>
                </a:solidFill>
              </a:rPr>
              <a:t>Launch in Australia will maximize profit</a:t>
            </a:r>
            <a:endParaRPr>
              <a:solidFill>
                <a:srgbClr val="000000"/>
              </a:solidFill>
            </a:endParaRPr>
          </a:p>
        </p:txBody>
      </p:sp>
      <p:sp>
        <p:nvSpPr>
          <p:cNvPr id="276" name="Google Shape;276;g70ed8e85a6_4_1100"/>
          <p:cNvSpPr txBox="1"/>
          <p:nvPr/>
        </p:nvSpPr>
        <p:spPr>
          <a:xfrm>
            <a:off x="932688" y="5550408"/>
            <a:ext cx="8035500" cy="3000000"/>
          </a:xfrm>
          <a:prstGeom prst="rect">
            <a:avLst/>
          </a:prstGeom>
          <a:noFill/>
          <a:ln>
            <a:noFill/>
          </a:ln>
        </p:spPr>
        <p:txBody>
          <a:bodyPr anchorCtr="0" anchor="t" bIns="91425" lIns="91425" spcFirstLastPara="1" rIns="91425" wrap="square" tIns="91425">
            <a:noAutofit/>
          </a:bodyPr>
          <a:lstStyle/>
          <a:p>
            <a:pPr indent="0" lvl="0" marL="0" marR="381000" rtl="0" algn="l">
              <a:lnSpc>
                <a:spcPct val="100000"/>
              </a:lnSpc>
              <a:spcBef>
                <a:spcPts val="0"/>
              </a:spcBef>
              <a:spcAft>
                <a:spcPts val="0"/>
              </a:spcAft>
              <a:buNone/>
            </a:pPr>
            <a:r>
              <a:t/>
            </a:r>
            <a:endParaRPr>
              <a:solidFill>
                <a:schemeClr val="dk1"/>
              </a:solidFill>
            </a:endParaRPr>
          </a:p>
          <a:p>
            <a:pPr indent="0" lvl="0" marL="0" marR="381000" rtl="0" algn="l">
              <a:lnSpc>
                <a:spcPct val="100000"/>
              </a:lnSpc>
              <a:spcBef>
                <a:spcPts val="0"/>
              </a:spcBef>
              <a:spcAft>
                <a:spcPts val="0"/>
              </a:spcAft>
              <a:buNone/>
            </a:pPr>
            <a:r>
              <a:rPr lang="en-US">
                <a:solidFill>
                  <a:schemeClr val="dk1"/>
                </a:solidFill>
              </a:rPr>
              <a:t>Source: </a:t>
            </a:r>
            <a:r>
              <a:rPr i="1" lang="en-US">
                <a:solidFill>
                  <a:schemeClr val="dk1"/>
                </a:solidFill>
              </a:rPr>
              <a:t>Maps </a:t>
            </a:r>
            <a:r>
              <a:rPr i="1" lang="en-US">
                <a:solidFill>
                  <a:schemeClr val="dk1"/>
                </a:solidFill>
              </a:rPr>
              <a:t>of world</a:t>
            </a:r>
            <a:r>
              <a:rPr i="1" lang="en-US">
                <a:solidFill>
                  <a:schemeClr val="dk1"/>
                </a:solidFill>
              </a:rPr>
              <a:t>.</a:t>
            </a:r>
            <a:endParaRPr i="1">
              <a:solidFill>
                <a:schemeClr val="dk1"/>
              </a:solidFill>
            </a:endParaRPr>
          </a:p>
          <a:p>
            <a:pPr indent="0" lvl="0" marL="0" marR="381000" rtl="0" algn="l">
              <a:lnSpc>
                <a:spcPct val="100000"/>
              </a:lnSpc>
              <a:spcBef>
                <a:spcPts val="0"/>
              </a:spcBef>
              <a:spcAft>
                <a:spcPts val="0"/>
              </a:spcAft>
              <a:buNone/>
            </a:pPr>
            <a:r>
              <a:rPr lang="en-US" u="sng">
                <a:hlinkClick r:id="rId5"/>
              </a:rPr>
              <a:t>https://www.mapsofworld.com/</a:t>
            </a:r>
            <a:endParaRPr i="1"/>
          </a:p>
          <a:p>
            <a:pPr indent="0" lvl="0" marL="0" marR="381000" rtl="0" algn="l">
              <a:lnSpc>
                <a:spcPct val="115000"/>
              </a:lnSpc>
              <a:spcBef>
                <a:spcPts val="1100"/>
              </a:spcBef>
              <a:spcAft>
                <a:spcPts val="1100"/>
              </a:spcAft>
              <a:buNone/>
            </a:pPr>
            <a:r>
              <a:t/>
            </a:r>
            <a:endParaRPr i="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704a55160d_0_49"/>
          <p:cNvSpPr txBox="1"/>
          <p:nvPr>
            <p:ph idx="1" type="body"/>
          </p:nvPr>
        </p:nvSpPr>
        <p:spPr>
          <a:xfrm>
            <a:off x="699250" y="440504"/>
            <a:ext cx="7745400" cy="4587600"/>
          </a:xfrm>
          <a:prstGeom prst="rect">
            <a:avLst/>
          </a:prstGeom>
          <a:noFill/>
          <a:ln>
            <a:noFill/>
          </a:ln>
        </p:spPr>
        <p:txBody>
          <a:bodyPr anchorCtr="0" anchor="ctr" bIns="45700" lIns="91425" spcFirstLastPara="1" rIns="91425" wrap="square" tIns="45700">
            <a:noAutofit/>
          </a:bodyPr>
          <a:lstStyle/>
          <a:p>
            <a:pPr indent="-381000" lvl="0" marL="457200" rtl="0" algn="l">
              <a:spcBef>
                <a:spcPts val="0"/>
              </a:spcBef>
              <a:spcAft>
                <a:spcPts val="0"/>
              </a:spcAft>
              <a:buClr>
                <a:srgbClr val="888888"/>
              </a:buClr>
              <a:buSzPts val="2400"/>
              <a:buFont typeface="Arial"/>
              <a:buAutoNum type="arabicPeriod"/>
            </a:pPr>
            <a:r>
              <a:rPr lang="en-US">
                <a:solidFill>
                  <a:srgbClr val="888888"/>
                </a:solidFill>
              </a:rPr>
              <a:t>Australia is the right market for precision agricultural hardware</a:t>
            </a:r>
            <a:endParaRPr b="1">
              <a:solidFill>
                <a:srgbClr val="888888"/>
              </a:solidFill>
            </a:endParaRPr>
          </a:p>
          <a:p>
            <a:pPr indent="0" lvl="0" marL="457200" rtl="0" algn="l">
              <a:spcBef>
                <a:spcPts val="0"/>
              </a:spcBef>
              <a:spcAft>
                <a:spcPts val="0"/>
              </a:spcAft>
              <a:buSzPts val="1100"/>
              <a:buNone/>
            </a:pPr>
            <a:r>
              <a:t/>
            </a:r>
            <a:endParaRPr>
              <a:solidFill>
                <a:srgbClr val="888888"/>
              </a:solidFill>
            </a:endParaRPr>
          </a:p>
          <a:p>
            <a:pPr indent="-381000" lvl="0" marL="457200" rtl="0" algn="l">
              <a:spcBef>
                <a:spcPts val="0"/>
              </a:spcBef>
              <a:spcAft>
                <a:spcPts val="0"/>
              </a:spcAft>
              <a:buClr>
                <a:srgbClr val="888888"/>
              </a:buClr>
              <a:buSzPts val="2400"/>
              <a:buFont typeface="Arial"/>
              <a:buAutoNum type="arabicPeriod"/>
            </a:pPr>
            <a:r>
              <a:rPr lang="en-US">
                <a:solidFill>
                  <a:srgbClr val="888888"/>
                </a:solidFill>
              </a:rPr>
              <a:t>Launch in Australia will maximize profit</a:t>
            </a:r>
            <a:endParaRPr>
              <a:solidFill>
                <a:srgbClr val="888888"/>
              </a:solidFill>
            </a:endParaRPr>
          </a:p>
          <a:p>
            <a:pPr indent="0" lvl="0" marL="457200" rtl="0" algn="l">
              <a:spcBef>
                <a:spcPts val="0"/>
              </a:spcBef>
              <a:spcAft>
                <a:spcPts val="0"/>
              </a:spcAft>
              <a:buSzPts val="1100"/>
              <a:buNone/>
            </a:pPr>
            <a:r>
              <a:t/>
            </a:r>
            <a:endParaRPr>
              <a:solidFill>
                <a:srgbClr val="CCCCCC"/>
              </a:solidFill>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First-mover advantage is achievable in Australia</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704a55160d_0_63"/>
          <p:cNvSpPr txBox="1"/>
          <p:nvPr>
            <p:ph type="title"/>
          </p:nvPr>
        </p:nvSpPr>
        <p:spPr>
          <a:xfrm>
            <a:off x="693850" y="493776"/>
            <a:ext cx="7756200" cy="618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400"/>
              <a:t>First-mover</a:t>
            </a:r>
            <a:r>
              <a:rPr lang="en-US" sz="2400">
                <a:solidFill>
                  <a:srgbClr val="3F3F3F"/>
                </a:solidFill>
              </a:rPr>
              <a:t> advantage is achievable in Australia</a:t>
            </a:r>
            <a:endParaRPr sz="2400">
              <a:solidFill>
                <a:srgbClr val="3F3F3F"/>
              </a:solidFill>
            </a:endParaRPr>
          </a:p>
        </p:txBody>
      </p:sp>
      <p:sp>
        <p:nvSpPr>
          <p:cNvPr id="287" name="Google Shape;287;g704a55160d_0_63"/>
          <p:cNvSpPr txBox="1"/>
          <p:nvPr>
            <p:ph type="title"/>
          </p:nvPr>
        </p:nvSpPr>
        <p:spPr>
          <a:xfrm>
            <a:off x="2577300" y="971725"/>
            <a:ext cx="3989400" cy="48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0" lang="en-US" sz="2400">
                <a:solidFill>
                  <a:srgbClr val="595959"/>
                </a:solidFill>
              </a:rPr>
              <a:t>Implementation Timeline</a:t>
            </a:r>
            <a:endParaRPr b="0" sz="2400">
              <a:solidFill>
                <a:srgbClr val="595959"/>
              </a:solidFill>
            </a:endParaRPr>
          </a:p>
        </p:txBody>
      </p:sp>
      <p:grpSp>
        <p:nvGrpSpPr>
          <p:cNvPr id="288" name="Google Shape;288;g704a55160d_0_63"/>
          <p:cNvGrpSpPr/>
          <p:nvPr/>
        </p:nvGrpSpPr>
        <p:grpSpPr>
          <a:xfrm>
            <a:off x="60200" y="1558801"/>
            <a:ext cx="9160150" cy="3952349"/>
            <a:chOff x="-16000" y="1558801"/>
            <a:chExt cx="9160150" cy="3952349"/>
          </a:xfrm>
        </p:grpSpPr>
        <p:grpSp>
          <p:nvGrpSpPr>
            <p:cNvPr id="289" name="Google Shape;289;g704a55160d_0_63"/>
            <p:cNvGrpSpPr/>
            <p:nvPr/>
          </p:nvGrpSpPr>
          <p:grpSpPr>
            <a:xfrm>
              <a:off x="4335875" y="3415466"/>
              <a:ext cx="2849775" cy="786584"/>
              <a:chOff x="4348825" y="2800065"/>
              <a:chExt cx="2849775" cy="786584"/>
            </a:xfrm>
          </p:grpSpPr>
          <p:sp>
            <p:nvSpPr>
              <p:cNvPr id="290" name="Google Shape;290;g704a55160d_0_63"/>
              <p:cNvSpPr/>
              <p:nvPr/>
            </p:nvSpPr>
            <p:spPr>
              <a:xfrm>
                <a:off x="4849300" y="3079473"/>
                <a:ext cx="2349300" cy="133500"/>
              </a:xfrm>
              <a:prstGeom prst="rect">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g704a55160d_0_63"/>
              <p:cNvGrpSpPr/>
              <p:nvPr/>
            </p:nvGrpSpPr>
            <p:grpSpPr>
              <a:xfrm>
                <a:off x="4348825" y="2800065"/>
                <a:ext cx="1019700" cy="786584"/>
                <a:chOff x="4348825" y="2800065"/>
                <a:chExt cx="1019700" cy="786584"/>
              </a:xfrm>
            </p:grpSpPr>
            <p:grpSp>
              <p:nvGrpSpPr>
                <p:cNvPr id="292" name="Google Shape;292;g704a55160d_0_63"/>
                <p:cNvGrpSpPr/>
                <p:nvPr/>
              </p:nvGrpSpPr>
              <p:grpSpPr>
                <a:xfrm>
                  <a:off x="4808316" y="2800065"/>
                  <a:ext cx="92400" cy="411825"/>
                  <a:chOff x="845575" y="2563700"/>
                  <a:chExt cx="92400" cy="411825"/>
                </a:xfrm>
              </p:grpSpPr>
              <p:cxnSp>
                <p:nvCxnSpPr>
                  <p:cNvPr id="293" name="Google Shape;293;g704a55160d_0_6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4" name="Google Shape;294;g704a55160d_0_6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g704a55160d_0_63"/>
                <p:cNvSpPr txBox="1"/>
                <p:nvPr/>
              </p:nvSpPr>
              <p:spPr>
                <a:xfrm>
                  <a:off x="4348825" y="3215248"/>
                  <a:ext cx="1019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Roboto"/>
                      <a:ea typeface="Roboto"/>
                      <a:cs typeface="Roboto"/>
                      <a:sym typeface="Roboto"/>
                    </a:rPr>
                    <a:t>September 2020</a:t>
                  </a:r>
                  <a:endParaRPr b="1" sz="1200">
                    <a:latin typeface="Roboto"/>
                    <a:ea typeface="Roboto"/>
                    <a:cs typeface="Roboto"/>
                    <a:sym typeface="Roboto"/>
                  </a:endParaRPr>
                </a:p>
              </p:txBody>
            </p:sp>
          </p:grpSp>
        </p:grpSp>
        <p:sp>
          <p:nvSpPr>
            <p:cNvPr id="296" name="Google Shape;296;g704a55160d_0_63"/>
            <p:cNvSpPr/>
            <p:nvPr/>
          </p:nvSpPr>
          <p:spPr>
            <a:xfrm>
              <a:off x="7185750" y="3694875"/>
              <a:ext cx="1958400" cy="133500"/>
            </a:xfrm>
            <a:prstGeom prst="rect">
              <a:avLst/>
            </a:prstGeom>
            <a:solidFill>
              <a:srgbClr val="023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g704a55160d_0_63"/>
            <p:cNvGrpSpPr/>
            <p:nvPr/>
          </p:nvGrpSpPr>
          <p:grpSpPr>
            <a:xfrm rot="10800000">
              <a:off x="7128085" y="3694869"/>
              <a:ext cx="92400" cy="411825"/>
              <a:chOff x="2070100" y="2563700"/>
              <a:chExt cx="92400" cy="411825"/>
            </a:xfrm>
          </p:grpSpPr>
          <p:cxnSp>
            <p:nvCxnSpPr>
              <p:cNvPr id="298" name="Google Shape;298;g704a55160d_0_6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9" name="Google Shape;299;g704a55160d_0_6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g704a55160d_0_63"/>
            <p:cNvSpPr txBox="1"/>
            <p:nvPr/>
          </p:nvSpPr>
          <p:spPr>
            <a:xfrm>
              <a:off x="6602250" y="3318000"/>
              <a:ext cx="1043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Roboto"/>
                  <a:ea typeface="Roboto"/>
                  <a:cs typeface="Roboto"/>
                  <a:sym typeface="Roboto"/>
                </a:rPr>
                <a:t>2023 - 2025</a:t>
              </a:r>
              <a:endParaRPr b="1" sz="1200">
                <a:latin typeface="Roboto"/>
                <a:ea typeface="Roboto"/>
                <a:cs typeface="Roboto"/>
                <a:sym typeface="Roboto"/>
              </a:endParaRPr>
            </a:p>
          </p:txBody>
        </p:sp>
        <p:sp>
          <p:nvSpPr>
            <p:cNvPr id="301" name="Google Shape;301;g704a55160d_0_63"/>
            <p:cNvSpPr txBox="1"/>
            <p:nvPr/>
          </p:nvSpPr>
          <p:spPr>
            <a:xfrm>
              <a:off x="6663825" y="4109850"/>
              <a:ext cx="2253600" cy="14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Value diminishes</a:t>
              </a:r>
              <a:endParaRPr b="1" sz="1200"/>
            </a:p>
            <a:p>
              <a:pPr indent="0" lvl="0" marL="0" rtl="0" algn="l">
                <a:spcBef>
                  <a:spcPts val="0"/>
                </a:spcBef>
                <a:spcAft>
                  <a:spcPts val="0"/>
                </a:spcAft>
                <a:buNone/>
              </a:pPr>
              <a:r>
                <a:t/>
              </a:r>
              <a:endParaRPr b="1" sz="1200"/>
            </a:p>
            <a:p>
              <a:pPr indent="0" lvl="0" marL="0" rtl="0" algn="l">
                <a:spcBef>
                  <a:spcPts val="0"/>
                </a:spcBef>
                <a:spcAft>
                  <a:spcPts val="1600"/>
                </a:spcAft>
                <a:buNone/>
              </a:pPr>
              <a:r>
                <a:rPr lang="en-US" sz="1000"/>
                <a:t>As we do not plan to invest in R&amp;D and improve this technology, its value will diminish within 3 to 5 years.</a:t>
              </a:r>
              <a:endParaRPr b="1" sz="1000"/>
            </a:p>
          </p:txBody>
        </p:sp>
        <p:sp>
          <p:nvSpPr>
            <p:cNvPr id="302" name="Google Shape;302;g704a55160d_0_63"/>
            <p:cNvSpPr/>
            <p:nvPr/>
          </p:nvSpPr>
          <p:spPr>
            <a:xfrm>
              <a:off x="919650" y="3694877"/>
              <a:ext cx="1958400" cy="133500"/>
            </a:xfrm>
            <a:prstGeom prst="rect">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704a55160d_0_63"/>
            <p:cNvSpPr txBox="1"/>
            <p:nvPr/>
          </p:nvSpPr>
          <p:spPr>
            <a:xfrm>
              <a:off x="483041" y="3830665"/>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Roboto"/>
                  <a:ea typeface="Roboto"/>
                  <a:cs typeface="Roboto"/>
                  <a:sym typeface="Roboto"/>
                </a:rPr>
                <a:t>March 2020</a:t>
              </a:r>
              <a:endParaRPr b="1" sz="1200">
                <a:latin typeface="Roboto"/>
                <a:ea typeface="Roboto"/>
                <a:cs typeface="Roboto"/>
                <a:sym typeface="Roboto"/>
              </a:endParaRPr>
            </a:p>
          </p:txBody>
        </p:sp>
        <p:grpSp>
          <p:nvGrpSpPr>
            <p:cNvPr id="304" name="Google Shape;304;g704a55160d_0_63"/>
            <p:cNvGrpSpPr/>
            <p:nvPr/>
          </p:nvGrpSpPr>
          <p:grpSpPr>
            <a:xfrm>
              <a:off x="868075" y="3415466"/>
              <a:ext cx="92400" cy="411825"/>
              <a:chOff x="845575" y="2563700"/>
              <a:chExt cx="92400" cy="411825"/>
            </a:xfrm>
          </p:grpSpPr>
          <p:cxnSp>
            <p:nvCxnSpPr>
              <p:cNvPr id="305" name="Google Shape;305;g704a55160d_0_6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6" name="Google Shape;306;g704a55160d_0_6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g704a55160d_0_63"/>
            <p:cNvSpPr txBox="1"/>
            <p:nvPr/>
          </p:nvSpPr>
          <p:spPr>
            <a:xfrm>
              <a:off x="429175" y="1558801"/>
              <a:ext cx="22536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Cross-department collaboration</a:t>
              </a:r>
              <a:endParaRPr sz="1200"/>
            </a:p>
          </p:txBody>
        </p:sp>
        <p:sp>
          <p:nvSpPr>
            <p:cNvPr id="308" name="Google Shape;308;g704a55160d_0_63"/>
            <p:cNvSpPr/>
            <p:nvPr/>
          </p:nvSpPr>
          <p:spPr>
            <a:xfrm>
              <a:off x="2878002" y="3694877"/>
              <a:ext cx="1958400" cy="133500"/>
            </a:xfrm>
            <a:prstGeom prst="rect">
              <a:avLst/>
            </a:prstGeom>
            <a:solidFill>
              <a:srgbClr val="005E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704a55160d_0_63"/>
            <p:cNvSpPr txBox="1"/>
            <p:nvPr/>
          </p:nvSpPr>
          <p:spPr>
            <a:xfrm>
              <a:off x="2512650" y="3117750"/>
              <a:ext cx="745800" cy="57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US" sz="1200">
                  <a:latin typeface="Roboto"/>
                  <a:ea typeface="Roboto"/>
                  <a:cs typeface="Roboto"/>
                  <a:sym typeface="Roboto"/>
                </a:rPr>
                <a:t>June 2020</a:t>
              </a:r>
              <a:endParaRPr b="1" sz="1200">
                <a:latin typeface="Roboto"/>
                <a:ea typeface="Roboto"/>
                <a:cs typeface="Roboto"/>
                <a:sym typeface="Roboto"/>
              </a:endParaRPr>
            </a:p>
          </p:txBody>
        </p:sp>
        <p:grpSp>
          <p:nvGrpSpPr>
            <p:cNvPr id="310" name="Google Shape;310;g704a55160d_0_63"/>
            <p:cNvGrpSpPr/>
            <p:nvPr/>
          </p:nvGrpSpPr>
          <p:grpSpPr>
            <a:xfrm rot="10800000">
              <a:off x="2836123" y="3694869"/>
              <a:ext cx="92400" cy="411825"/>
              <a:chOff x="2070100" y="2563700"/>
              <a:chExt cx="92400" cy="411825"/>
            </a:xfrm>
          </p:grpSpPr>
          <p:cxnSp>
            <p:nvCxnSpPr>
              <p:cNvPr id="311" name="Google Shape;311;g704a55160d_0_6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2" name="Google Shape;312;g704a55160d_0_6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g704a55160d_0_63"/>
            <p:cNvSpPr txBox="1"/>
            <p:nvPr/>
          </p:nvSpPr>
          <p:spPr>
            <a:xfrm>
              <a:off x="2227000" y="4109851"/>
              <a:ext cx="2253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Enter the market</a:t>
              </a:r>
              <a:endParaRPr b="1" sz="1200"/>
            </a:p>
            <a:p>
              <a:pPr indent="0" lvl="0" marL="0" rtl="0" algn="l">
                <a:spcBef>
                  <a:spcPts val="0"/>
                </a:spcBef>
                <a:spcAft>
                  <a:spcPts val="0"/>
                </a:spcAft>
                <a:buNone/>
              </a:pPr>
              <a:r>
                <a:t/>
              </a:r>
              <a:endParaRPr b="1" sz="1200"/>
            </a:p>
            <a:p>
              <a:pPr indent="0" lvl="0" marL="457200" rtl="0" algn="l">
                <a:spcBef>
                  <a:spcPts val="0"/>
                </a:spcBef>
                <a:spcAft>
                  <a:spcPts val="1600"/>
                </a:spcAft>
                <a:buNone/>
              </a:pPr>
              <a:r>
                <a:t/>
              </a:r>
              <a:endParaRPr b="1" sz="1000"/>
            </a:p>
          </p:txBody>
        </p:sp>
        <p:sp>
          <p:nvSpPr>
            <p:cNvPr id="314" name="Google Shape;314;g704a55160d_0_63"/>
            <p:cNvSpPr txBox="1"/>
            <p:nvPr/>
          </p:nvSpPr>
          <p:spPr>
            <a:xfrm>
              <a:off x="-16000" y="2047675"/>
              <a:ext cx="2644800" cy="943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US" sz="1000"/>
                <a:t>Work with the General Counsel on import permits.</a:t>
              </a:r>
              <a:endParaRPr sz="1000"/>
            </a:p>
            <a:p>
              <a:pPr indent="-292100" lvl="0" marL="457200" rtl="0" algn="l">
                <a:spcBef>
                  <a:spcPts val="0"/>
                </a:spcBef>
                <a:spcAft>
                  <a:spcPts val="0"/>
                </a:spcAft>
                <a:buSzPts val="1000"/>
                <a:buChar char="●"/>
              </a:pPr>
              <a:r>
                <a:rPr lang="en-US" sz="1000"/>
                <a:t>Work with the Finance team to set price and budget.</a:t>
              </a:r>
              <a:endParaRPr sz="1000"/>
            </a:p>
            <a:p>
              <a:pPr indent="-292100" lvl="0" marL="457200" rtl="0" algn="l">
                <a:spcBef>
                  <a:spcPts val="0"/>
                </a:spcBef>
                <a:spcAft>
                  <a:spcPts val="0"/>
                </a:spcAft>
                <a:buSzPts val="1000"/>
                <a:buChar char="●"/>
              </a:pPr>
              <a:r>
                <a:rPr lang="en-US" sz="1000"/>
                <a:t>Work with the Marketing and Sales departments to develop marketing plans and set sales goals. </a:t>
              </a:r>
              <a:endParaRPr sz="1000"/>
            </a:p>
          </p:txBody>
        </p:sp>
        <p:sp>
          <p:nvSpPr>
            <p:cNvPr id="315" name="Google Shape;315;g704a55160d_0_63"/>
            <p:cNvSpPr txBox="1"/>
            <p:nvPr/>
          </p:nvSpPr>
          <p:spPr>
            <a:xfrm>
              <a:off x="4086775" y="2016001"/>
              <a:ext cx="22536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Execute plans</a:t>
              </a:r>
              <a:endParaRPr sz="1200"/>
            </a:p>
          </p:txBody>
        </p:sp>
        <p:sp>
          <p:nvSpPr>
            <p:cNvPr id="316" name="Google Shape;316;g704a55160d_0_63"/>
            <p:cNvSpPr txBox="1"/>
            <p:nvPr/>
          </p:nvSpPr>
          <p:spPr>
            <a:xfrm>
              <a:off x="3641600" y="2276275"/>
              <a:ext cx="2594400" cy="94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1600"/>
                </a:spcAft>
                <a:buNone/>
              </a:pPr>
              <a:r>
                <a:rPr lang="en-US" sz="1000"/>
                <a:t>Execute the adjusted strategy/marketing plan to increase sales and reduce costs to achieve the fundamental goal of maximizing profit</a:t>
              </a:r>
              <a:endParaRPr sz="1000"/>
            </a:p>
          </p:txBody>
        </p:sp>
        <p:sp>
          <p:nvSpPr>
            <p:cNvPr id="317" name="Google Shape;317;g704a55160d_0_63"/>
            <p:cNvSpPr txBox="1"/>
            <p:nvPr/>
          </p:nvSpPr>
          <p:spPr>
            <a:xfrm>
              <a:off x="1751325" y="4486075"/>
              <a:ext cx="2410800" cy="943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Export the product.</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Execute Marketing plan and make adjustments as necessary.</a:t>
              </a:r>
              <a:endParaRPr sz="10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70ed8e85a6_4_1036"/>
          <p:cNvSpPr txBox="1"/>
          <p:nvPr>
            <p:ph idx="1" type="body"/>
          </p:nvPr>
        </p:nvSpPr>
        <p:spPr>
          <a:xfrm>
            <a:off x="685800" y="1252728"/>
            <a:ext cx="7745400" cy="3842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000">
                <a:solidFill>
                  <a:srgbClr val="000000"/>
                </a:solidFill>
              </a:rPr>
              <a:t>Driven by:</a:t>
            </a:r>
            <a:endParaRPr sz="2000">
              <a:solidFill>
                <a:srgbClr val="000000"/>
              </a:solidFill>
            </a:endParaRPr>
          </a:p>
          <a:p>
            <a:pPr indent="0" lvl="0" marL="0" rtl="0" algn="l">
              <a:spcBef>
                <a:spcPts val="0"/>
              </a:spcBef>
              <a:spcAft>
                <a:spcPts val="0"/>
              </a:spcAft>
              <a:buSzPts val="2400"/>
              <a:buNone/>
            </a:pPr>
            <a:r>
              <a:t/>
            </a:r>
            <a:endParaRPr sz="2000">
              <a:solidFill>
                <a:srgbClr val="000000"/>
              </a:solidFil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rPr>
              <a:t>Australia is the right market for precision agricultural hardware.</a:t>
            </a:r>
            <a:endParaRPr sz="2000">
              <a:solidFill>
                <a:srgbClr val="000000"/>
              </a:solidFill>
            </a:endParaRPr>
          </a:p>
          <a:p>
            <a:pPr indent="0" lvl="0" marL="457200" rtl="0" algn="l">
              <a:spcBef>
                <a:spcPts val="0"/>
              </a:spcBef>
              <a:spcAft>
                <a:spcPts val="0"/>
              </a:spcAft>
              <a:buNone/>
            </a:pPr>
            <a:r>
              <a:t/>
            </a:r>
            <a:endParaRPr sz="2000">
              <a:solidFill>
                <a:srgbClr val="000000"/>
              </a:solidFil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rPr>
              <a:t>Launch in Australia will maximize profit.</a:t>
            </a:r>
            <a:endParaRPr sz="2000">
              <a:solidFill>
                <a:srgbClr val="000000"/>
              </a:solidFill>
            </a:endParaRPr>
          </a:p>
          <a:p>
            <a:pPr indent="0" lvl="0" marL="457200" rtl="0" algn="l">
              <a:spcBef>
                <a:spcPts val="0"/>
              </a:spcBef>
              <a:spcAft>
                <a:spcPts val="0"/>
              </a:spcAft>
              <a:buNone/>
            </a:pPr>
            <a:r>
              <a:t/>
            </a:r>
            <a:endParaRPr sz="2000">
              <a:solidFill>
                <a:srgbClr val="000000"/>
              </a:solidFil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rPr>
              <a:t>First-mover advantage is achievable in Australia.</a:t>
            </a:r>
            <a:endParaRPr sz="2000">
              <a:solidFill>
                <a:srgbClr val="000000"/>
              </a:solidFill>
            </a:endParaRPr>
          </a:p>
        </p:txBody>
      </p:sp>
      <p:sp>
        <p:nvSpPr>
          <p:cNvPr id="323" name="Google Shape;323;g70ed8e85a6_4_1036"/>
          <p:cNvSpPr txBox="1"/>
          <p:nvPr>
            <p:ph type="title"/>
          </p:nvPr>
        </p:nvSpPr>
        <p:spPr>
          <a:xfrm>
            <a:off x="685800" y="566928"/>
            <a:ext cx="7756200" cy="10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sz="2400">
                <a:solidFill>
                  <a:srgbClr val="000000"/>
                </a:solidFill>
              </a:rPr>
              <a:t>GV should launch the GAAP pilot in Australia</a:t>
            </a:r>
            <a:endParaRPr sz="2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g70ed8e85a6_4_728"/>
          <p:cNvSpPr txBox="1"/>
          <p:nvPr>
            <p:ph type="title"/>
          </p:nvPr>
        </p:nvSpPr>
        <p:spPr>
          <a:xfrm>
            <a:off x="688500" y="570153"/>
            <a:ext cx="7756200" cy="472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a:t>
            </a:r>
            <a:endParaRPr sz="2400">
              <a:solidFill>
                <a:srgbClr val="000000"/>
              </a:solidFill>
            </a:endParaRPr>
          </a:p>
        </p:txBody>
      </p:sp>
      <p:sp>
        <p:nvSpPr>
          <p:cNvPr id="329" name="Google Shape;329;g70ed8e85a6_4_728"/>
          <p:cNvSpPr txBox="1"/>
          <p:nvPr>
            <p:ph idx="1" type="body"/>
          </p:nvPr>
        </p:nvSpPr>
        <p:spPr>
          <a:xfrm>
            <a:off x="688500" y="1174000"/>
            <a:ext cx="3621900" cy="434700"/>
          </a:xfrm>
          <a:prstGeom prst="rect">
            <a:avLst/>
          </a:prstGeom>
        </p:spPr>
        <p:txBody>
          <a:bodyPr anchorCtr="0" anchor="b" bIns="45700" lIns="91425" spcFirstLastPara="1" rIns="91425" wrap="square" tIns="45700">
            <a:noAutofit/>
          </a:bodyPr>
          <a:lstStyle/>
          <a:p>
            <a:pPr indent="0" lvl="0" marL="0" rtl="0" algn="l">
              <a:spcBef>
                <a:spcPts val="500"/>
              </a:spcBef>
              <a:spcAft>
                <a:spcPts val="0"/>
              </a:spcAft>
              <a:buNone/>
            </a:pPr>
            <a:r>
              <a:rPr lang="en-US" sz="1800">
                <a:solidFill>
                  <a:srgbClr val="000000"/>
                </a:solidFill>
              </a:rPr>
              <a:t>Slide</a:t>
            </a:r>
            <a:endParaRPr sz="1800">
              <a:solidFill>
                <a:srgbClr val="000000"/>
              </a:solidFill>
            </a:endParaRPr>
          </a:p>
        </p:txBody>
      </p:sp>
      <p:sp>
        <p:nvSpPr>
          <p:cNvPr id="330" name="Google Shape;330;g70ed8e85a6_4_728"/>
          <p:cNvSpPr txBox="1"/>
          <p:nvPr>
            <p:ph idx="2" type="body"/>
          </p:nvPr>
        </p:nvSpPr>
        <p:spPr>
          <a:xfrm>
            <a:off x="688500" y="1663772"/>
            <a:ext cx="3621900" cy="27915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rPr lang="en-US" sz="1600">
                <a:solidFill>
                  <a:srgbClr val="000000"/>
                </a:solidFill>
              </a:rPr>
              <a:t>04 Why Australia</a:t>
            </a:r>
            <a:endParaRPr sz="1600">
              <a:solidFill>
                <a:srgbClr val="000000"/>
              </a:solidFill>
            </a:endParaRPr>
          </a:p>
          <a:p>
            <a:pPr indent="0" lvl="0" marL="0" rtl="0" algn="l">
              <a:spcBef>
                <a:spcPts val="400"/>
              </a:spcBef>
              <a:spcAft>
                <a:spcPts val="0"/>
              </a:spcAft>
              <a:buNone/>
            </a:pPr>
            <a:r>
              <a:rPr lang="en-US" sz="1600">
                <a:solidFill>
                  <a:srgbClr val="000000"/>
                </a:solidFill>
              </a:rPr>
              <a:t>13 Profit Maximization</a:t>
            </a:r>
            <a:endParaRPr sz="1600">
              <a:solidFill>
                <a:srgbClr val="000000"/>
              </a:solidFill>
            </a:endParaRPr>
          </a:p>
          <a:p>
            <a:pPr indent="0" lvl="0" marL="0" rtl="0" algn="l">
              <a:spcBef>
                <a:spcPts val="400"/>
              </a:spcBef>
              <a:spcAft>
                <a:spcPts val="0"/>
              </a:spcAft>
              <a:buNone/>
            </a:pPr>
            <a:r>
              <a:rPr lang="en-US" sz="1600">
                <a:solidFill>
                  <a:srgbClr val="000000"/>
                </a:solidFill>
              </a:rPr>
              <a:t>17 First-mover Advantage</a:t>
            </a:r>
            <a:endParaRPr sz="1600">
              <a:solidFill>
                <a:srgbClr val="000000"/>
              </a:solidFill>
            </a:endParaRPr>
          </a:p>
        </p:txBody>
      </p:sp>
      <p:sp>
        <p:nvSpPr>
          <p:cNvPr id="331" name="Google Shape;331;g70ed8e85a6_4_728"/>
          <p:cNvSpPr txBox="1"/>
          <p:nvPr>
            <p:ph idx="3" type="body"/>
          </p:nvPr>
        </p:nvSpPr>
        <p:spPr>
          <a:xfrm>
            <a:off x="4310399" y="1174000"/>
            <a:ext cx="4139100" cy="434700"/>
          </a:xfrm>
          <a:prstGeom prst="rect">
            <a:avLst/>
          </a:prstGeom>
        </p:spPr>
        <p:txBody>
          <a:bodyPr anchorCtr="0" anchor="b" bIns="45700" lIns="91425" spcFirstLastPara="1" rIns="91425" wrap="square" tIns="45700">
            <a:noAutofit/>
          </a:bodyPr>
          <a:lstStyle/>
          <a:p>
            <a:pPr indent="0" lvl="0" marL="0" rtl="0" algn="l">
              <a:spcBef>
                <a:spcPts val="500"/>
              </a:spcBef>
              <a:spcAft>
                <a:spcPts val="0"/>
              </a:spcAft>
              <a:buNone/>
            </a:pPr>
            <a:r>
              <a:rPr lang="en-US" sz="1800">
                <a:solidFill>
                  <a:srgbClr val="000000"/>
                </a:solidFill>
              </a:rPr>
              <a:t>Appendix</a:t>
            </a:r>
            <a:endParaRPr sz="1800">
              <a:solidFill>
                <a:srgbClr val="000000"/>
              </a:solidFill>
            </a:endParaRPr>
          </a:p>
        </p:txBody>
      </p:sp>
      <p:sp>
        <p:nvSpPr>
          <p:cNvPr id="332" name="Google Shape;332;g70ed8e85a6_4_728"/>
          <p:cNvSpPr txBox="1"/>
          <p:nvPr>
            <p:ph idx="4" type="body"/>
          </p:nvPr>
        </p:nvSpPr>
        <p:spPr>
          <a:xfrm>
            <a:off x="4310400" y="1660300"/>
            <a:ext cx="4752300" cy="35406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Clr>
                <a:schemeClr val="dk1"/>
              </a:buClr>
              <a:buSzPts val="1100"/>
              <a:buFont typeface="Arial"/>
              <a:buNone/>
            </a:pPr>
            <a:r>
              <a:rPr lang="en-US" sz="1600">
                <a:solidFill>
                  <a:schemeClr val="dk1"/>
                </a:solidFill>
              </a:rPr>
              <a:t>20 Sales and Profits over Product Life Cycle</a:t>
            </a:r>
            <a:endParaRPr sz="1600">
              <a:solidFill>
                <a:srgbClr val="000000"/>
              </a:solidFill>
            </a:endParaRPr>
          </a:p>
          <a:p>
            <a:pPr indent="0" lvl="0" marL="0" rtl="0" algn="l">
              <a:spcBef>
                <a:spcPts val="400"/>
              </a:spcBef>
              <a:spcAft>
                <a:spcPts val="0"/>
              </a:spcAft>
              <a:buNone/>
            </a:pPr>
            <a:r>
              <a:rPr lang="en-US" sz="1600">
                <a:solidFill>
                  <a:srgbClr val="000000"/>
                </a:solidFill>
              </a:rPr>
              <a:t>21 Case Background</a:t>
            </a:r>
            <a:endParaRPr sz="1600">
              <a:solidFill>
                <a:srgbClr val="000000"/>
              </a:solidFill>
            </a:endParaRPr>
          </a:p>
          <a:p>
            <a:pPr indent="0" lvl="0" marL="0" rtl="0" algn="l">
              <a:spcBef>
                <a:spcPts val="400"/>
              </a:spcBef>
              <a:spcAft>
                <a:spcPts val="0"/>
              </a:spcAft>
              <a:buNone/>
            </a:pPr>
            <a:r>
              <a:rPr lang="en-US" sz="1600">
                <a:solidFill>
                  <a:srgbClr val="000000"/>
                </a:solidFill>
              </a:rPr>
              <a:t>22 Key Players</a:t>
            </a:r>
            <a:endParaRPr sz="1600">
              <a:solidFill>
                <a:srgbClr val="000000"/>
              </a:solidFill>
            </a:endParaRPr>
          </a:p>
          <a:p>
            <a:pPr indent="0" lvl="0" marL="0" rtl="0" algn="l">
              <a:spcBef>
                <a:spcPts val="400"/>
              </a:spcBef>
              <a:spcAft>
                <a:spcPts val="0"/>
              </a:spcAft>
              <a:buNone/>
            </a:pPr>
            <a:r>
              <a:rPr lang="en-US" sz="1600">
                <a:solidFill>
                  <a:srgbClr val="000000"/>
                </a:solidFill>
              </a:rPr>
              <a:t>23 Research Bounds</a:t>
            </a:r>
            <a:endParaRPr sz="1600">
              <a:solidFill>
                <a:srgbClr val="000000"/>
              </a:solidFill>
            </a:endParaRPr>
          </a:p>
          <a:p>
            <a:pPr indent="0" lvl="0" marL="0" rtl="0" algn="l">
              <a:spcBef>
                <a:spcPts val="400"/>
              </a:spcBef>
              <a:spcAft>
                <a:spcPts val="0"/>
              </a:spcAft>
              <a:buNone/>
            </a:pPr>
            <a:r>
              <a:rPr lang="en-US" sz="1600">
                <a:solidFill>
                  <a:srgbClr val="000000"/>
                </a:solidFill>
              </a:rPr>
              <a:t>24 Entry Modes Selection: Exporting</a:t>
            </a:r>
            <a:endParaRPr sz="1600">
              <a:solidFill>
                <a:srgbClr val="000000"/>
              </a:solidFill>
            </a:endParaRPr>
          </a:p>
          <a:p>
            <a:pPr indent="0" lvl="0" marL="0" rtl="0" algn="l">
              <a:spcBef>
                <a:spcPts val="400"/>
              </a:spcBef>
              <a:spcAft>
                <a:spcPts val="0"/>
              </a:spcAft>
              <a:buNone/>
            </a:pPr>
            <a:r>
              <a:rPr lang="en-US" sz="1600">
                <a:solidFill>
                  <a:srgbClr val="000000"/>
                </a:solidFill>
              </a:rPr>
              <a:t>25 World Bank Doing Business Ranking</a:t>
            </a:r>
            <a:endParaRPr sz="1600">
              <a:solidFill>
                <a:srgbClr val="000000"/>
              </a:solidFill>
            </a:endParaRPr>
          </a:p>
          <a:p>
            <a:pPr indent="0" lvl="0" marL="0" rtl="0" algn="l">
              <a:spcBef>
                <a:spcPts val="400"/>
              </a:spcBef>
              <a:spcAft>
                <a:spcPts val="0"/>
              </a:spcAft>
              <a:buNone/>
            </a:pPr>
            <a:r>
              <a:rPr lang="en-US" sz="1600">
                <a:solidFill>
                  <a:srgbClr val="000000"/>
                </a:solidFill>
              </a:rPr>
              <a:t>26 Risk and Mitigation</a:t>
            </a:r>
            <a:endParaRPr sz="1600">
              <a:solidFill>
                <a:srgbClr val="000000"/>
              </a:solidFill>
            </a:endParaRPr>
          </a:p>
          <a:p>
            <a:pPr indent="0" lvl="0" marL="0" rtl="0" algn="l">
              <a:spcBef>
                <a:spcPts val="400"/>
              </a:spcBef>
              <a:spcAft>
                <a:spcPts val="0"/>
              </a:spcAft>
              <a:buNone/>
            </a:pPr>
            <a:r>
              <a:rPr lang="en-US" sz="1600">
                <a:solidFill>
                  <a:srgbClr val="000000"/>
                </a:solidFill>
              </a:rPr>
              <a:t>27 Global Potential Analysis</a:t>
            </a:r>
            <a:endParaRPr sz="1600">
              <a:solidFill>
                <a:srgbClr val="000000"/>
              </a:solidFill>
            </a:endParaRPr>
          </a:p>
          <a:p>
            <a:pPr indent="0" lvl="0" marL="0" rtl="0" algn="l">
              <a:spcBef>
                <a:spcPts val="400"/>
              </a:spcBef>
              <a:spcAft>
                <a:spcPts val="0"/>
              </a:spcAft>
              <a:buNone/>
            </a:pPr>
            <a:r>
              <a:rPr lang="en-US" sz="1600">
                <a:solidFill>
                  <a:srgbClr val="000000"/>
                </a:solidFill>
              </a:rPr>
              <a:t>28 Sales and Profits over Product Life Cycle</a:t>
            </a:r>
            <a:endParaRPr sz="1600">
              <a:solidFill>
                <a:srgbClr val="000000"/>
              </a:solidFill>
            </a:endParaRPr>
          </a:p>
          <a:p>
            <a:pPr indent="0" lvl="0" marL="0" rtl="0" algn="l">
              <a:spcBef>
                <a:spcPts val="400"/>
              </a:spcBef>
              <a:spcAft>
                <a:spcPts val="0"/>
              </a:spcAft>
              <a:buNone/>
            </a:pPr>
            <a:r>
              <a:rPr lang="en-US" sz="1600">
                <a:solidFill>
                  <a:srgbClr val="000000"/>
                </a:solidFill>
              </a:rPr>
              <a:t>29 Citation</a:t>
            </a:r>
            <a:endParaRPr sz="1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
          <p:cNvSpPr txBox="1"/>
          <p:nvPr>
            <p:ph idx="1" type="body"/>
          </p:nvPr>
        </p:nvSpPr>
        <p:spPr>
          <a:xfrm>
            <a:off x="699250" y="1189674"/>
            <a:ext cx="7745400" cy="3842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a:solidFill>
                  <a:srgbClr val="000000"/>
                </a:solidFill>
              </a:rPr>
              <a:t>Driven by:</a:t>
            </a:r>
            <a:endParaRPr>
              <a:solidFill>
                <a:srgbClr val="000000"/>
              </a:solidFill>
            </a:endParaRPr>
          </a:p>
          <a:p>
            <a:pPr indent="0" lvl="0" marL="0" rtl="0" algn="l">
              <a:spcBef>
                <a:spcPts val="0"/>
              </a:spcBef>
              <a:spcAft>
                <a:spcPts val="0"/>
              </a:spcAft>
              <a:buSzPts val="2400"/>
              <a:buNone/>
            </a:pPr>
            <a:r>
              <a:t/>
            </a:r>
            <a:endParaRPr>
              <a:solidFill>
                <a:srgbClr val="000000"/>
              </a:solidFill>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Australia is the right market for precision agricultural hardware.</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Launch in Australia will maximize profit.</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First-mover advantage is achievable in Australia.</a:t>
            </a:r>
            <a:endParaRPr>
              <a:solidFill>
                <a:srgbClr val="000000"/>
              </a:solidFill>
            </a:endParaRPr>
          </a:p>
        </p:txBody>
      </p:sp>
      <p:sp>
        <p:nvSpPr>
          <p:cNvPr id="150" name="Google Shape;150;p2"/>
          <p:cNvSpPr txBox="1"/>
          <p:nvPr>
            <p:ph type="title"/>
          </p:nvPr>
        </p:nvSpPr>
        <p:spPr>
          <a:xfrm>
            <a:off x="693865" y="372781"/>
            <a:ext cx="7756200" cy="10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sz="2700">
                <a:solidFill>
                  <a:srgbClr val="000000"/>
                </a:solidFill>
              </a:rPr>
              <a:t>GV</a:t>
            </a:r>
            <a:r>
              <a:rPr lang="en-US" sz="2700">
                <a:solidFill>
                  <a:srgbClr val="000000"/>
                </a:solidFill>
              </a:rPr>
              <a:t> should launch the GAAP pilot in Australia</a:t>
            </a:r>
            <a:endParaRPr sz="27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g70ed8e85a6_4_1193"/>
          <p:cNvSpPr txBox="1"/>
          <p:nvPr>
            <p:ph type="title"/>
          </p:nvPr>
        </p:nvSpPr>
        <p:spPr>
          <a:xfrm>
            <a:off x="688500" y="570150"/>
            <a:ext cx="81303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t>Appendix 1 Sales and Profits over Product Life Cycle</a:t>
            </a:r>
            <a:endParaRPr b="1" sz="2400"/>
          </a:p>
        </p:txBody>
      </p:sp>
      <p:pic>
        <p:nvPicPr>
          <p:cNvPr id="338" name="Google Shape;338;g70ed8e85a6_4_1193"/>
          <p:cNvPicPr preferRelativeResize="0"/>
          <p:nvPr/>
        </p:nvPicPr>
        <p:blipFill rotWithShape="1">
          <a:blip r:embed="rId3">
            <a:alphaModFix/>
          </a:blip>
          <a:srcRect b="10223" l="11596" r="1340" t="16333"/>
          <a:stretch/>
        </p:blipFill>
        <p:spPr>
          <a:xfrm>
            <a:off x="938612" y="1422375"/>
            <a:ext cx="7266775" cy="3285700"/>
          </a:xfrm>
          <a:prstGeom prst="rect">
            <a:avLst/>
          </a:prstGeom>
          <a:noFill/>
          <a:ln>
            <a:noFill/>
          </a:ln>
        </p:spPr>
      </p:pic>
      <p:sp>
        <p:nvSpPr>
          <p:cNvPr id="339" name="Google Shape;339;g70ed8e85a6_4_1193"/>
          <p:cNvSpPr/>
          <p:nvPr/>
        </p:nvSpPr>
        <p:spPr>
          <a:xfrm>
            <a:off x="3667750" y="4409450"/>
            <a:ext cx="1148100" cy="556800"/>
          </a:xfrm>
          <a:prstGeom prst="snip2DiagRect">
            <a:avLst>
              <a:gd fmla="val 0" name="adj1"/>
              <a:gd fmla="val 16667"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40" name="Google Shape;340;g70ed8e85a6_4_1193"/>
          <p:cNvSpPr txBox="1"/>
          <p:nvPr/>
        </p:nvSpPr>
        <p:spPr>
          <a:xfrm>
            <a:off x="792500" y="4511050"/>
            <a:ext cx="9549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June 2020</a:t>
            </a:r>
            <a:endParaRPr b="1"/>
          </a:p>
        </p:txBody>
      </p:sp>
      <p:sp>
        <p:nvSpPr>
          <p:cNvPr id="341" name="Google Shape;341;g70ed8e85a6_4_1193"/>
          <p:cNvSpPr txBox="1"/>
          <p:nvPr/>
        </p:nvSpPr>
        <p:spPr>
          <a:xfrm>
            <a:off x="2164100" y="4511050"/>
            <a:ext cx="1148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September </a:t>
            </a:r>
            <a:r>
              <a:rPr b="1" lang="en-US"/>
              <a:t>2020</a:t>
            </a:r>
            <a:endParaRPr b="1"/>
          </a:p>
        </p:txBody>
      </p:sp>
      <p:sp>
        <p:nvSpPr>
          <p:cNvPr id="342" name="Google Shape;342;g70ed8e85a6_4_1193"/>
          <p:cNvSpPr txBox="1"/>
          <p:nvPr/>
        </p:nvSpPr>
        <p:spPr>
          <a:xfrm>
            <a:off x="4373900" y="4511050"/>
            <a:ext cx="9549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June 2023</a:t>
            </a:r>
            <a:endParaRPr b="1"/>
          </a:p>
        </p:txBody>
      </p:sp>
      <p:sp>
        <p:nvSpPr>
          <p:cNvPr id="343" name="Google Shape;343;g70ed8e85a6_4_1193"/>
          <p:cNvSpPr txBox="1"/>
          <p:nvPr/>
        </p:nvSpPr>
        <p:spPr>
          <a:xfrm>
            <a:off x="6202700" y="4511050"/>
            <a:ext cx="9549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June 2025</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g70ed8e85a6_4_767"/>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a:t>
            </a:r>
            <a:r>
              <a:rPr lang="en-US" sz="2400">
                <a:solidFill>
                  <a:srgbClr val="000000"/>
                </a:solidFill>
              </a:rPr>
              <a:t>2</a:t>
            </a:r>
            <a:r>
              <a:rPr lang="en-US" sz="2400">
                <a:solidFill>
                  <a:srgbClr val="000000"/>
                </a:solidFill>
              </a:rPr>
              <a:t> </a:t>
            </a:r>
            <a:r>
              <a:rPr lang="en-US" sz="2400">
                <a:solidFill>
                  <a:srgbClr val="000000"/>
                </a:solidFill>
              </a:rPr>
              <a:t>Case Background</a:t>
            </a:r>
            <a:endParaRPr sz="2400">
              <a:solidFill>
                <a:srgbClr val="000000"/>
              </a:solidFill>
            </a:endParaRPr>
          </a:p>
        </p:txBody>
      </p:sp>
      <p:graphicFrame>
        <p:nvGraphicFramePr>
          <p:cNvPr id="349" name="Google Shape;349;g70ed8e85a6_4_767"/>
          <p:cNvGraphicFramePr/>
          <p:nvPr/>
        </p:nvGraphicFramePr>
        <p:xfrm>
          <a:off x="688488" y="1928025"/>
          <a:ext cx="3000000" cy="3000000"/>
        </p:xfrm>
        <a:graphic>
          <a:graphicData uri="http://schemas.openxmlformats.org/drawingml/2006/table">
            <a:tbl>
              <a:tblPr>
                <a:noFill/>
                <a:tableStyleId>{83BF89F7-21B1-4C5C-8A5B-2A5592B18E06}</a:tableStyleId>
              </a:tblPr>
              <a:tblGrid>
                <a:gridCol w="1363450"/>
                <a:gridCol w="6392750"/>
              </a:tblGrid>
              <a:tr h="266700">
                <a:tc rowSpan="2">
                  <a:txBody>
                    <a:bodyPr/>
                    <a:lstStyle/>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rPr b="1" lang="en-US"/>
                        <a:t>Background</a:t>
                      </a:r>
                      <a:endParaRPr b="1"/>
                    </a:p>
                  </a:txBody>
                  <a:tcPr marT="63500" marB="63500" marR="63500" marL="63500">
                    <a:solidFill>
                      <a:srgbClr val="B6E1FA"/>
                    </a:solidFill>
                  </a:tcPr>
                </a:tc>
                <a:tc>
                  <a:txBody>
                    <a:bodyPr/>
                    <a:lstStyle/>
                    <a:p>
                      <a:pPr indent="0" lvl="0" marL="0" rtl="0" algn="l">
                        <a:spcBef>
                          <a:spcPts val="0"/>
                        </a:spcBef>
                        <a:spcAft>
                          <a:spcPts val="0"/>
                        </a:spcAft>
                        <a:buNone/>
                      </a:pPr>
                      <a:r>
                        <a:rPr b="1" lang="en-US" sz="1200"/>
                        <a:t>Situation:  </a:t>
                      </a:r>
                      <a:endParaRPr b="1" sz="1200"/>
                    </a:p>
                    <a:p>
                      <a:pPr indent="-304800" lvl="0" marL="457200" rtl="0" algn="l">
                        <a:spcBef>
                          <a:spcPts val="0"/>
                        </a:spcBef>
                        <a:spcAft>
                          <a:spcPts val="0"/>
                        </a:spcAft>
                        <a:buSzPts val="1200"/>
                        <a:buChar char="●"/>
                      </a:pPr>
                      <a:r>
                        <a:rPr lang="en-US" sz="1200"/>
                        <a:t>Small, privately-owned conglomerate. - potentially easier decision making, don’t need to grant agreements from board of directors </a:t>
                      </a:r>
                      <a:endParaRPr sz="1200"/>
                    </a:p>
                    <a:p>
                      <a:pPr indent="-304800" lvl="0" marL="457200" rtl="0" algn="l">
                        <a:spcBef>
                          <a:spcPts val="0"/>
                        </a:spcBef>
                        <a:spcAft>
                          <a:spcPts val="0"/>
                        </a:spcAft>
                        <a:buSzPts val="1200"/>
                        <a:buChar char="●"/>
                      </a:pPr>
                      <a:r>
                        <a:rPr lang="en-US" sz="1200"/>
                        <a:t>New agriculture technology from the recent acquisition</a:t>
                      </a:r>
                      <a:endParaRPr sz="1200"/>
                    </a:p>
                    <a:p>
                      <a:pPr indent="-304800" lvl="0" marL="457200" rtl="0" algn="l">
                        <a:spcBef>
                          <a:spcPts val="0"/>
                        </a:spcBef>
                        <a:spcAft>
                          <a:spcPts val="0"/>
                        </a:spcAft>
                        <a:buSzPts val="1200"/>
                        <a:buChar char="●"/>
                      </a:pPr>
                      <a:r>
                        <a:rPr lang="en-US" sz="1200"/>
                        <a:t>Limited knowledge on this technology &amp; no further plans on investing</a:t>
                      </a:r>
                      <a:endParaRPr sz="1200"/>
                    </a:p>
                    <a:p>
                      <a:pPr indent="-304800" lvl="0" marL="457200" rtl="0" algn="l">
                        <a:spcBef>
                          <a:spcPts val="0"/>
                        </a:spcBef>
                        <a:spcAft>
                          <a:spcPts val="0"/>
                        </a:spcAft>
                        <a:buSzPts val="1200"/>
                        <a:buChar char="●"/>
                      </a:pPr>
                      <a:r>
                        <a:rPr lang="en-US" sz="1200"/>
                        <a:t>Current state-of-art but would be outdated in three to five years</a:t>
                      </a:r>
                      <a:endParaRPr sz="1200"/>
                    </a:p>
                  </a:txBody>
                  <a:tcPr marT="63500" marB="63500" marR="63500" marL="63500"/>
                </a:tc>
              </a:tr>
              <a:tr h="266700">
                <a:tc vMerge="1"/>
                <a:tc>
                  <a:txBody>
                    <a:bodyPr/>
                    <a:lstStyle/>
                    <a:p>
                      <a:pPr indent="0" lvl="0" marL="0" rtl="0" algn="l">
                        <a:spcBef>
                          <a:spcPts val="0"/>
                        </a:spcBef>
                        <a:spcAft>
                          <a:spcPts val="0"/>
                        </a:spcAft>
                        <a:buNone/>
                      </a:pPr>
                      <a:r>
                        <a:rPr b="1" lang="en-US" sz="1200"/>
                        <a:t>Complication:</a:t>
                      </a:r>
                      <a:endParaRPr b="1" sz="1200"/>
                    </a:p>
                    <a:p>
                      <a:pPr indent="0" lvl="0" marL="0" rtl="0" algn="l">
                        <a:spcBef>
                          <a:spcPts val="1200"/>
                        </a:spcBef>
                        <a:spcAft>
                          <a:spcPts val="1200"/>
                        </a:spcAft>
                        <a:buNone/>
                      </a:pPr>
                      <a:r>
                        <a:rPr lang="en-US" sz="1200"/>
                        <a:t>Recently acquired unfamiliar Precision Farming technology product is part of a niche market and has potential to be a strong positive contributor to the revenue given the growing nature of the precision farming market, however, early market entry is of the essence here to make sure the captured market share is large enough to produce robust revenue stream.</a:t>
                      </a:r>
                      <a:endParaRPr sz="12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70ed8e85a6_4_827"/>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a:t>
            </a:r>
            <a:r>
              <a:rPr lang="en-US" sz="2400">
                <a:solidFill>
                  <a:srgbClr val="000000"/>
                </a:solidFill>
              </a:rPr>
              <a:t>3</a:t>
            </a:r>
            <a:r>
              <a:rPr lang="en-US" sz="2400">
                <a:solidFill>
                  <a:srgbClr val="000000"/>
                </a:solidFill>
              </a:rPr>
              <a:t> </a:t>
            </a:r>
            <a:r>
              <a:rPr lang="en-US" sz="2400">
                <a:solidFill>
                  <a:srgbClr val="000000"/>
                </a:solidFill>
              </a:rPr>
              <a:t>Key Players</a:t>
            </a:r>
            <a:endParaRPr sz="2400">
              <a:solidFill>
                <a:srgbClr val="000000"/>
              </a:solidFill>
            </a:endParaRPr>
          </a:p>
        </p:txBody>
      </p:sp>
      <p:graphicFrame>
        <p:nvGraphicFramePr>
          <p:cNvPr id="355" name="Google Shape;355;g70ed8e85a6_4_827"/>
          <p:cNvGraphicFramePr/>
          <p:nvPr/>
        </p:nvGraphicFramePr>
        <p:xfrm>
          <a:off x="688500" y="1929384"/>
          <a:ext cx="3000000" cy="3000000"/>
        </p:xfrm>
        <a:graphic>
          <a:graphicData uri="http://schemas.openxmlformats.org/drawingml/2006/table">
            <a:tbl>
              <a:tblPr>
                <a:noFill/>
                <a:tableStyleId>{83BF89F7-21B1-4C5C-8A5B-2A5592B18E06}</a:tableStyleId>
              </a:tblPr>
              <a:tblGrid>
                <a:gridCol w="1166200"/>
                <a:gridCol w="3046300"/>
                <a:gridCol w="3541600"/>
              </a:tblGrid>
              <a:tr h="749475">
                <a:tc rowSpan="3">
                  <a:txBody>
                    <a:bodyPr/>
                    <a:lstStyle/>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US"/>
                        <a:t>Players </a:t>
                      </a:r>
                      <a:endParaRPr b="1"/>
                    </a:p>
                  </a:txBody>
                  <a:tcPr marT="63500" marB="63500" marR="63500" marL="63500">
                    <a:solidFill>
                      <a:srgbClr val="B6E1FA"/>
                    </a:solidFill>
                  </a:tcPr>
                </a:tc>
                <a:tc>
                  <a:txBody>
                    <a:bodyPr/>
                    <a:lstStyle/>
                    <a:p>
                      <a:pPr indent="0" lvl="0" marL="0" rtl="0" algn="l">
                        <a:spcBef>
                          <a:spcPts val="0"/>
                        </a:spcBef>
                        <a:spcAft>
                          <a:spcPts val="0"/>
                        </a:spcAft>
                        <a:buNone/>
                      </a:pPr>
                      <a:r>
                        <a:rPr b="1" lang="en-US" sz="1200"/>
                        <a:t>Sponsors:</a:t>
                      </a:r>
                      <a:endParaRPr b="1" sz="1200"/>
                    </a:p>
                    <a:p>
                      <a:pPr indent="0" lvl="0" marL="0" rtl="0" algn="l">
                        <a:lnSpc>
                          <a:spcPct val="107916"/>
                        </a:lnSpc>
                        <a:spcBef>
                          <a:spcPts val="0"/>
                        </a:spcBef>
                        <a:spcAft>
                          <a:spcPts val="0"/>
                        </a:spcAft>
                        <a:buNone/>
                      </a:pPr>
                      <a:r>
                        <a:rPr lang="en-US" sz="1200"/>
                        <a:t>Jordan McGill, SVP of Gyrfalcon Ventures Pat Johnson, COO of Gyrfalcon Ventures</a:t>
                      </a:r>
                      <a:endParaRPr sz="1200"/>
                    </a:p>
                  </a:txBody>
                  <a:tcPr marT="63500" marB="63500" marR="63500" marL="63500"/>
                </a:tc>
                <a:tc rowSpan="3">
                  <a:txBody>
                    <a:bodyPr/>
                    <a:lstStyle/>
                    <a:p>
                      <a:pPr indent="0" lvl="0" marL="0" rtl="0" algn="l">
                        <a:spcBef>
                          <a:spcPts val="0"/>
                        </a:spcBef>
                        <a:spcAft>
                          <a:spcPts val="0"/>
                        </a:spcAft>
                        <a:buNone/>
                      </a:pPr>
                      <a:r>
                        <a:rPr b="1" lang="en-US" sz="1200"/>
                        <a:t>“Client’s” Criteria for Quality and Action:</a:t>
                      </a:r>
                      <a:endParaRPr b="1"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This group will expect rigorous analysis, thorough research, and evidence-based recommendations.</a:t>
                      </a:r>
                      <a:endParaRPr sz="1200"/>
                    </a:p>
                    <a:p>
                      <a:pPr indent="-304800" lvl="0" marL="457200" rtl="0" algn="l">
                        <a:spcBef>
                          <a:spcPts val="0"/>
                        </a:spcBef>
                        <a:spcAft>
                          <a:spcPts val="0"/>
                        </a:spcAft>
                        <a:buSzPts val="1200"/>
                        <a:buChar char="●"/>
                      </a:pPr>
                      <a:r>
                        <a:rPr lang="en-US" sz="1200"/>
                        <a:t>Assess all contributing factors</a:t>
                      </a:r>
                      <a:endParaRPr sz="1200"/>
                    </a:p>
                    <a:p>
                      <a:pPr indent="-304800" lvl="0" marL="457200" rtl="0" algn="l">
                        <a:spcBef>
                          <a:spcPts val="0"/>
                        </a:spcBef>
                        <a:spcAft>
                          <a:spcPts val="0"/>
                        </a:spcAft>
                        <a:buSzPts val="1200"/>
                        <a:buChar char="●"/>
                      </a:pPr>
                      <a:r>
                        <a:rPr lang="en-US" sz="1200"/>
                        <a:t>Research on:</a:t>
                      </a:r>
                      <a:endParaRPr sz="1200"/>
                    </a:p>
                    <a:p>
                      <a:pPr indent="-304800" lvl="1" marL="914400" rtl="0" algn="l">
                        <a:spcBef>
                          <a:spcPts val="0"/>
                        </a:spcBef>
                        <a:spcAft>
                          <a:spcPts val="0"/>
                        </a:spcAft>
                        <a:buSzPts val="1200"/>
                        <a:buChar char="○"/>
                      </a:pPr>
                      <a:r>
                        <a:rPr lang="en-US" sz="1200"/>
                        <a:t>Customers(Ability to pay)</a:t>
                      </a:r>
                      <a:endParaRPr sz="1200"/>
                    </a:p>
                    <a:p>
                      <a:pPr indent="-304800" lvl="1" marL="914400" rtl="0" algn="l">
                        <a:spcBef>
                          <a:spcPts val="0"/>
                        </a:spcBef>
                        <a:spcAft>
                          <a:spcPts val="0"/>
                        </a:spcAft>
                        <a:buSzPts val="1200"/>
                        <a:buChar char="○"/>
                      </a:pPr>
                      <a:r>
                        <a:rPr lang="en-US" sz="1200"/>
                        <a:t>Support for the technology</a:t>
                      </a:r>
                      <a:endParaRPr sz="1200"/>
                    </a:p>
                    <a:p>
                      <a:pPr indent="-304800" lvl="1" marL="914400" rtl="0" algn="l">
                        <a:spcBef>
                          <a:spcPts val="0"/>
                        </a:spcBef>
                        <a:spcAft>
                          <a:spcPts val="0"/>
                        </a:spcAft>
                        <a:buSzPts val="1200"/>
                        <a:buChar char="○"/>
                      </a:pPr>
                      <a:r>
                        <a:rPr lang="en-US" sz="1200"/>
                        <a:t>Crop alignment</a:t>
                      </a:r>
                      <a:endParaRPr sz="1200"/>
                    </a:p>
                    <a:p>
                      <a:pPr indent="-304800" lvl="1" marL="914400" rtl="0" algn="l">
                        <a:spcBef>
                          <a:spcPts val="0"/>
                        </a:spcBef>
                        <a:spcAft>
                          <a:spcPts val="0"/>
                        </a:spcAft>
                        <a:buSzPts val="1200"/>
                        <a:buChar char="○"/>
                      </a:pPr>
                      <a:r>
                        <a:rPr lang="en-US" sz="1200"/>
                        <a:t>Ease of doing business)</a:t>
                      </a:r>
                      <a:endParaRPr sz="1200"/>
                    </a:p>
                    <a:p>
                      <a:pPr indent="0" lvl="0" marL="914400" rtl="0" algn="l">
                        <a:spcBef>
                          <a:spcPts val="0"/>
                        </a:spcBef>
                        <a:spcAft>
                          <a:spcPts val="0"/>
                        </a:spcAft>
                        <a:buNone/>
                      </a:pPr>
                      <a:r>
                        <a:t/>
                      </a:r>
                      <a:endParaRPr sz="1200"/>
                    </a:p>
                  </a:txBody>
                  <a:tcPr marT="63500" marB="63500" marR="63500" marL="63500"/>
                </a:tc>
              </a:tr>
              <a:tr h="850300">
                <a:tc vMerge="1"/>
                <a:tc>
                  <a:txBody>
                    <a:bodyPr/>
                    <a:lstStyle/>
                    <a:p>
                      <a:pPr indent="0" lvl="0" marL="0" rtl="0" algn="l">
                        <a:spcBef>
                          <a:spcPts val="0"/>
                        </a:spcBef>
                        <a:spcAft>
                          <a:spcPts val="0"/>
                        </a:spcAft>
                        <a:buNone/>
                      </a:pPr>
                      <a:r>
                        <a:rPr b="1" lang="en-US" sz="1200"/>
                        <a:t>Decision Makers:</a:t>
                      </a:r>
                      <a:endParaRPr b="1" sz="1200"/>
                    </a:p>
                    <a:p>
                      <a:pPr indent="0" lvl="0" marL="0" rtl="0" algn="l">
                        <a:lnSpc>
                          <a:spcPct val="107916"/>
                        </a:lnSpc>
                        <a:spcBef>
                          <a:spcPts val="0"/>
                        </a:spcBef>
                        <a:spcAft>
                          <a:spcPts val="800"/>
                        </a:spcAft>
                        <a:buNone/>
                      </a:pPr>
                      <a:r>
                        <a:rPr lang="en-US" sz="1200"/>
                        <a:t>Connor Tanis (CFO), Taylor Ingram (CMO), and Cameron Swift (CEO)</a:t>
                      </a:r>
                      <a:endParaRPr sz="1200"/>
                    </a:p>
                  </a:txBody>
                  <a:tcPr marT="63500" marB="63500" marR="63500" marL="63500"/>
                </a:tc>
                <a:tc vMerge="1"/>
              </a:tr>
              <a:tr h="951400">
                <a:tc vMerge="1"/>
                <a:tc>
                  <a:txBody>
                    <a:bodyPr/>
                    <a:lstStyle/>
                    <a:p>
                      <a:pPr indent="0" lvl="0" marL="0" rtl="0" algn="l">
                        <a:spcBef>
                          <a:spcPts val="0"/>
                        </a:spcBef>
                        <a:spcAft>
                          <a:spcPts val="0"/>
                        </a:spcAft>
                        <a:buNone/>
                      </a:pPr>
                      <a:r>
                        <a:rPr b="1" lang="en-US" sz="1200"/>
                        <a:t>Stakeholders:</a:t>
                      </a:r>
                      <a:endParaRPr b="1" sz="1200"/>
                    </a:p>
                    <a:p>
                      <a:pPr indent="0" lvl="0" marL="0" rtl="0" algn="l">
                        <a:spcBef>
                          <a:spcPts val="0"/>
                        </a:spcBef>
                        <a:spcAft>
                          <a:spcPts val="0"/>
                        </a:spcAft>
                        <a:buNone/>
                      </a:pPr>
                      <a:r>
                        <a:rPr lang="en-US" sz="1200"/>
                        <a:t>Manufacturers, customer, the project team,</a:t>
                      </a:r>
                      <a:endParaRPr sz="1200"/>
                    </a:p>
                    <a:p>
                      <a:pPr indent="0" lvl="0" marL="0" rtl="0" algn="l">
                        <a:spcBef>
                          <a:spcPts val="0"/>
                        </a:spcBef>
                        <a:spcAft>
                          <a:spcPts val="0"/>
                        </a:spcAft>
                        <a:buNone/>
                      </a:pPr>
                      <a:r>
                        <a:rPr lang="en-US" sz="1200"/>
                        <a:t>The potential players are defined by: Ability to pay, </a:t>
                      </a:r>
                      <a:endParaRPr sz="1200"/>
                    </a:p>
                  </a:txBody>
                  <a:tcPr marT="63500" marB="63500" marR="63500" marL="63500"/>
                </a:tc>
                <a:tc vMerge="1"/>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70ed8e85a6_4_834"/>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a:t>
            </a:r>
            <a:r>
              <a:rPr lang="en-US" sz="2400">
                <a:solidFill>
                  <a:srgbClr val="000000"/>
                </a:solidFill>
              </a:rPr>
              <a:t>4 Research Bounds</a:t>
            </a:r>
            <a:endParaRPr sz="2400">
              <a:solidFill>
                <a:srgbClr val="000000"/>
              </a:solidFill>
            </a:endParaRPr>
          </a:p>
        </p:txBody>
      </p:sp>
      <p:graphicFrame>
        <p:nvGraphicFramePr>
          <p:cNvPr id="361" name="Google Shape;361;g70ed8e85a6_4_834"/>
          <p:cNvGraphicFramePr/>
          <p:nvPr/>
        </p:nvGraphicFramePr>
        <p:xfrm>
          <a:off x="685800" y="1929384"/>
          <a:ext cx="3000000" cy="3000000"/>
        </p:xfrm>
        <a:graphic>
          <a:graphicData uri="http://schemas.openxmlformats.org/drawingml/2006/table">
            <a:tbl>
              <a:tblPr>
                <a:noFill/>
                <a:tableStyleId>{83BF89F7-21B1-4C5C-8A5B-2A5592B18E06}</a:tableStyleId>
              </a:tblPr>
              <a:tblGrid>
                <a:gridCol w="1166225"/>
                <a:gridCol w="3759175"/>
                <a:gridCol w="2828700"/>
              </a:tblGrid>
              <a:tr h="940425">
                <a:tc rowSpan="2">
                  <a:txBody>
                    <a:bodyPr/>
                    <a:lstStyle/>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sz="1200">
                        <a:solidFill>
                          <a:srgbClr val="073763"/>
                        </a:solidFill>
                      </a:endParaRPr>
                    </a:p>
                    <a:p>
                      <a:pPr indent="0" lvl="0" marL="0" rtl="0" algn="ctr">
                        <a:spcBef>
                          <a:spcPts val="0"/>
                        </a:spcBef>
                        <a:spcAft>
                          <a:spcPts val="0"/>
                        </a:spcAft>
                        <a:buNone/>
                      </a:pPr>
                      <a:r>
                        <a:t/>
                      </a:r>
                      <a:endParaRPr b="1">
                        <a:solidFill>
                          <a:srgbClr val="073763"/>
                        </a:solidFill>
                      </a:endParaRPr>
                    </a:p>
                    <a:p>
                      <a:pPr indent="0" lvl="0" marL="0" rtl="0" algn="ctr">
                        <a:spcBef>
                          <a:spcPts val="0"/>
                        </a:spcBef>
                        <a:spcAft>
                          <a:spcPts val="0"/>
                        </a:spcAft>
                        <a:buNone/>
                      </a:pPr>
                      <a:r>
                        <a:t/>
                      </a:r>
                      <a:endParaRPr b="1">
                        <a:solidFill>
                          <a:srgbClr val="073763"/>
                        </a:solidFill>
                      </a:endParaRPr>
                    </a:p>
                    <a:p>
                      <a:pPr indent="0" lvl="0" marL="0" rtl="0" algn="ctr">
                        <a:spcBef>
                          <a:spcPts val="0"/>
                        </a:spcBef>
                        <a:spcAft>
                          <a:spcPts val="0"/>
                        </a:spcAft>
                        <a:buNone/>
                      </a:pPr>
                      <a:r>
                        <a:t/>
                      </a:r>
                      <a:endParaRPr b="1">
                        <a:solidFill>
                          <a:srgbClr val="073763"/>
                        </a:solidFill>
                      </a:endParaRPr>
                    </a:p>
                    <a:p>
                      <a:pPr indent="0" lvl="0" marL="0" rtl="0" algn="ctr">
                        <a:spcBef>
                          <a:spcPts val="0"/>
                        </a:spcBef>
                        <a:spcAft>
                          <a:spcPts val="0"/>
                        </a:spcAft>
                        <a:buNone/>
                      </a:pPr>
                      <a:r>
                        <a:rPr b="1" lang="en-US">
                          <a:solidFill>
                            <a:srgbClr val="262626"/>
                          </a:solidFill>
                        </a:rPr>
                        <a:t>Bounds</a:t>
                      </a:r>
                      <a:endParaRPr b="1">
                        <a:solidFill>
                          <a:srgbClr val="262626"/>
                        </a:solidFill>
                      </a:endParaRPr>
                    </a:p>
                    <a:p>
                      <a:pPr indent="0" lvl="0" marL="0" rtl="0" algn="ctr">
                        <a:spcBef>
                          <a:spcPts val="0"/>
                        </a:spcBef>
                        <a:spcAft>
                          <a:spcPts val="0"/>
                        </a:spcAft>
                        <a:buNone/>
                      </a:pPr>
                      <a:r>
                        <a:t/>
                      </a:r>
                      <a:endParaRPr b="1" sz="1200">
                        <a:solidFill>
                          <a:srgbClr val="073763"/>
                        </a:solidFill>
                      </a:endParaRPr>
                    </a:p>
                  </a:txBody>
                  <a:tcPr marT="63500" marB="63500" marR="63500" marL="63500">
                    <a:solidFill>
                      <a:srgbClr val="B6E1FA"/>
                    </a:solidFill>
                  </a:tcPr>
                </a:tc>
                <a:tc>
                  <a:txBody>
                    <a:bodyPr/>
                    <a:lstStyle/>
                    <a:p>
                      <a:pPr indent="0" lvl="0" marL="0" rtl="0" algn="l">
                        <a:spcBef>
                          <a:spcPts val="0"/>
                        </a:spcBef>
                        <a:spcAft>
                          <a:spcPts val="0"/>
                        </a:spcAft>
                        <a:buNone/>
                      </a:pPr>
                      <a:r>
                        <a:rPr b="1" lang="en-US" sz="1200"/>
                        <a:t>“Client’s” Desired Outcomes:</a:t>
                      </a:r>
                      <a:endParaRPr b="1" sz="1200"/>
                    </a:p>
                    <a:p>
                      <a:pPr indent="-304800" lvl="0" marL="457200" rtl="0" algn="l">
                        <a:spcBef>
                          <a:spcPts val="0"/>
                        </a:spcBef>
                        <a:spcAft>
                          <a:spcPts val="0"/>
                        </a:spcAft>
                        <a:buSzPts val="1200"/>
                        <a:buChar char="●"/>
                      </a:pPr>
                      <a:r>
                        <a:rPr lang="en-US" sz="1200"/>
                        <a:t>Exploit this technology and maximize revenue while minimizing R&amp;D cost </a:t>
                      </a:r>
                      <a:endParaRPr sz="1200"/>
                    </a:p>
                    <a:p>
                      <a:pPr indent="-304800" lvl="0" marL="457200" rtl="0" algn="l">
                        <a:spcBef>
                          <a:spcPts val="0"/>
                        </a:spcBef>
                        <a:spcAft>
                          <a:spcPts val="0"/>
                        </a:spcAft>
                        <a:buSzPts val="1200"/>
                        <a:buChar char="●"/>
                      </a:pPr>
                      <a:r>
                        <a:rPr lang="en-US" sz="1200"/>
                        <a:t>Act quickly </a:t>
                      </a:r>
                      <a:endParaRPr sz="1200"/>
                    </a:p>
                  </a:txBody>
                  <a:tcPr marT="63500" marB="63500" marR="63500" marL="63500"/>
                </a:tc>
                <a:tc rowSpan="2">
                  <a:txBody>
                    <a:bodyPr/>
                    <a:lstStyle/>
                    <a:p>
                      <a:pPr indent="0" lvl="0" marL="0" rtl="0" algn="l">
                        <a:spcBef>
                          <a:spcPts val="0"/>
                        </a:spcBef>
                        <a:spcAft>
                          <a:spcPts val="0"/>
                        </a:spcAft>
                        <a:buNone/>
                      </a:pPr>
                      <a:r>
                        <a:rPr b="1" lang="en-US" sz="1200"/>
                        <a:t>Out of Scope:</a:t>
                      </a:r>
                      <a:endParaRPr b="1" sz="1200"/>
                    </a:p>
                    <a:p>
                      <a:pPr indent="-304800" lvl="0" marL="457200" rtl="0" algn="l">
                        <a:spcBef>
                          <a:spcPts val="0"/>
                        </a:spcBef>
                        <a:spcAft>
                          <a:spcPts val="0"/>
                        </a:spcAft>
                        <a:buSzPts val="1200"/>
                        <a:buChar char="●"/>
                      </a:pPr>
                      <a:r>
                        <a:rPr lang="en-US" sz="1200"/>
                        <a:t>Will not do research on the US and Canadian market</a:t>
                      </a:r>
                      <a:endParaRPr sz="1200"/>
                    </a:p>
                    <a:p>
                      <a:pPr indent="-304800" lvl="0" marL="457200" rtl="0" algn="l">
                        <a:spcBef>
                          <a:spcPts val="0"/>
                        </a:spcBef>
                        <a:spcAft>
                          <a:spcPts val="0"/>
                        </a:spcAft>
                        <a:buSzPts val="1200"/>
                        <a:buChar char="●"/>
                      </a:pPr>
                      <a:r>
                        <a:rPr lang="en-US" sz="1200"/>
                        <a:t>Will not focus on the R&amp;D area</a:t>
                      </a:r>
                      <a:endParaRPr sz="1200"/>
                    </a:p>
                    <a:p>
                      <a:pPr indent="0" lvl="0" marL="0" rtl="0" algn="l">
                        <a:spcBef>
                          <a:spcPts val="0"/>
                        </a:spcBef>
                        <a:spcAft>
                          <a:spcPts val="0"/>
                        </a:spcAft>
                        <a:buNone/>
                      </a:pPr>
                      <a:r>
                        <a:t/>
                      </a:r>
                      <a:endParaRPr sz="1200"/>
                    </a:p>
                  </a:txBody>
                  <a:tcPr marT="63500" marB="63500" marR="63500" marL="63500"/>
                </a:tc>
              </a:tr>
              <a:tr h="1583325">
                <a:tc vMerge="1"/>
                <a:tc>
                  <a:txBody>
                    <a:bodyPr/>
                    <a:lstStyle/>
                    <a:p>
                      <a:pPr indent="0" lvl="0" marL="0" rtl="0" algn="l">
                        <a:spcBef>
                          <a:spcPts val="0"/>
                        </a:spcBef>
                        <a:spcAft>
                          <a:spcPts val="0"/>
                        </a:spcAft>
                        <a:buNone/>
                      </a:pPr>
                      <a:r>
                        <a:rPr b="1" lang="en-US" sz="1200"/>
                        <a:t>In scope: </a:t>
                      </a:r>
                      <a:endParaRPr b="1" sz="1200"/>
                    </a:p>
                    <a:p>
                      <a:pPr indent="-304800" lvl="0" marL="457200" rtl="0" algn="l">
                        <a:spcBef>
                          <a:spcPts val="0"/>
                        </a:spcBef>
                        <a:spcAft>
                          <a:spcPts val="0"/>
                        </a:spcAft>
                        <a:buSzPts val="1200"/>
                        <a:buChar char="●"/>
                      </a:pPr>
                      <a:r>
                        <a:rPr lang="en-US" sz="1200"/>
                        <a:t>This technology is only integrated into drones for agricultural purposes</a:t>
                      </a:r>
                      <a:endParaRPr sz="1200"/>
                    </a:p>
                    <a:p>
                      <a:pPr indent="-304800" lvl="0" marL="457200" rtl="0" algn="l">
                        <a:spcBef>
                          <a:spcPts val="0"/>
                        </a:spcBef>
                        <a:spcAft>
                          <a:spcPts val="0"/>
                        </a:spcAft>
                        <a:buSzPts val="1200"/>
                        <a:buChar char="●"/>
                      </a:pPr>
                      <a:r>
                        <a:rPr lang="en-US" sz="1200"/>
                        <a:t>Price assessment for the product</a:t>
                      </a:r>
                      <a:endParaRPr sz="1200"/>
                    </a:p>
                    <a:p>
                      <a:pPr indent="-304800" lvl="0" marL="457200" rtl="0" algn="l">
                        <a:spcBef>
                          <a:spcPts val="0"/>
                        </a:spcBef>
                        <a:spcAft>
                          <a:spcPts val="0"/>
                        </a:spcAft>
                        <a:buSzPts val="1200"/>
                        <a:buChar char="●"/>
                      </a:pPr>
                      <a:r>
                        <a:rPr lang="en-US" sz="1200"/>
                        <a:t>For international markets outside the US and Canada</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a:txBody>
                  <a:tcPr marT="63500" marB="63500" marR="63500" marL="63500"/>
                </a:tc>
                <a:tc v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g70ed8e85a6_4_841"/>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a:t>
            </a:r>
            <a:r>
              <a:rPr lang="en-US" sz="2400">
                <a:solidFill>
                  <a:srgbClr val="000000"/>
                </a:solidFill>
              </a:rPr>
              <a:t>5 Entry Modes Selection</a:t>
            </a:r>
            <a:endParaRPr sz="2400">
              <a:solidFill>
                <a:srgbClr val="000000"/>
              </a:solidFill>
            </a:endParaRPr>
          </a:p>
        </p:txBody>
      </p:sp>
      <p:graphicFrame>
        <p:nvGraphicFramePr>
          <p:cNvPr id="367" name="Google Shape;367;g70ed8e85a6_4_841"/>
          <p:cNvGraphicFramePr/>
          <p:nvPr/>
        </p:nvGraphicFramePr>
        <p:xfrm>
          <a:off x="685800" y="1929384"/>
          <a:ext cx="3000000" cy="3000000"/>
        </p:xfrm>
        <a:graphic>
          <a:graphicData uri="http://schemas.openxmlformats.org/drawingml/2006/table">
            <a:tbl>
              <a:tblPr>
                <a:noFill/>
                <a:tableStyleId>{F2506160-B398-4355-A8B6-EC115B0BD7AC}</a:tableStyleId>
              </a:tblPr>
              <a:tblGrid>
                <a:gridCol w="2789150"/>
                <a:gridCol w="4964950"/>
              </a:tblGrid>
              <a:tr h="381000">
                <a:tc>
                  <a:txBody>
                    <a:bodyPr/>
                    <a:lstStyle/>
                    <a:p>
                      <a:pPr indent="0" lvl="0" marL="0" rtl="0" algn="ctr">
                        <a:spcBef>
                          <a:spcPts val="0"/>
                        </a:spcBef>
                        <a:spcAft>
                          <a:spcPts val="0"/>
                        </a:spcAft>
                        <a:buNone/>
                      </a:pPr>
                      <a:r>
                        <a:rPr b="1" lang="en-US"/>
                        <a:t>Mode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a:t>Characteristics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t>Exporting</a:t>
                      </a:r>
                      <a:endParaRPr b="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E1FA"/>
                    </a:solidFill>
                  </a:tcPr>
                </a:tc>
                <a:tc>
                  <a:txBody>
                    <a:bodyPr/>
                    <a:lstStyle/>
                    <a:p>
                      <a:pPr indent="0" lvl="0" marL="0" rtl="0" algn="l">
                        <a:spcBef>
                          <a:spcPts val="0"/>
                        </a:spcBef>
                        <a:spcAft>
                          <a:spcPts val="0"/>
                        </a:spcAft>
                        <a:buNone/>
                      </a:pPr>
                      <a:r>
                        <a:rPr lang="en-US" sz="1200"/>
                        <a:t>High cost, low control</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t>Licensing</a:t>
                      </a:r>
                      <a:endParaRPr b="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E1FA"/>
                    </a:solidFill>
                  </a:tcPr>
                </a:tc>
                <a:tc>
                  <a:txBody>
                    <a:bodyPr/>
                    <a:lstStyle/>
                    <a:p>
                      <a:pPr indent="0" lvl="0" marL="0" rtl="0" algn="l">
                        <a:spcBef>
                          <a:spcPts val="0"/>
                        </a:spcBef>
                        <a:spcAft>
                          <a:spcPts val="0"/>
                        </a:spcAft>
                        <a:buNone/>
                      </a:pPr>
                      <a:r>
                        <a:rPr lang="en-US" sz="1200"/>
                        <a:t>Low cost, low risk, low control, low control, low returns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t>Strategic alliances</a:t>
                      </a:r>
                      <a:endParaRPr b="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E1FA"/>
                    </a:solidFill>
                  </a:tcPr>
                </a:tc>
                <a:tc>
                  <a:txBody>
                    <a:bodyPr/>
                    <a:lstStyle/>
                    <a:p>
                      <a:pPr indent="0" lvl="0" marL="0" rtl="0" algn="l">
                        <a:spcBef>
                          <a:spcPts val="0"/>
                        </a:spcBef>
                        <a:spcAft>
                          <a:spcPts val="0"/>
                        </a:spcAft>
                        <a:buNone/>
                      </a:pPr>
                      <a:r>
                        <a:rPr lang="en-US" sz="1200"/>
                        <a:t>Shared costs, shared resources, shared risks, problems of integration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t>Acquisitions</a:t>
                      </a:r>
                      <a:endParaRPr b="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E1FA"/>
                    </a:solidFill>
                  </a:tcPr>
                </a:tc>
                <a:tc>
                  <a:txBody>
                    <a:bodyPr/>
                    <a:lstStyle/>
                    <a:p>
                      <a:pPr indent="0" lvl="0" marL="0" rtl="0" algn="l">
                        <a:spcBef>
                          <a:spcPts val="0"/>
                        </a:spcBef>
                        <a:spcAft>
                          <a:spcPts val="0"/>
                        </a:spcAft>
                        <a:buNone/>
                      </a:pPr>
                      <a:r>
                        <a:rPr lang="en-US" sz="1200"/>
                        <a:t>Quick access to new </a:t>
                      </a:r>
                      <a:r>
                        <a:rPr lang="en-US" sz="1200"/>
                        <a:t>markets</a:t>
                      </a:r>
                      <a:r>
                        <a:rPr lang="en-US" sz="1200"/>
                        <a:t>, high costs, complex negotiations, problems of merging with domestic operations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t>New wholly owned subsidiary</a:t>
                      </a:r>
                      <a:endParaRPr b="1"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E1FA"/>
                    </a:solidFill>
                  </a:tcPr>
                </a:tc>
                <a:tc>
                  <a:txBody>
                    <a:bodyPr/>
                    <a:lstStyle/>
                    <a:p>
                      <a:pPr indent="0" lvl="0" marL="0" rtl="0" algn="l">
                        <a:spcBef>
                          <a:spcPts val="0"/>
                        </a:spcBef>
                        <a:spcAft>
                          <a:spcPts val="0"/>
                        </a:spcAft>
                        <a:buNone/>
                      </a:pPr>
                      <a:r>
                        <a:rPr lang="en-US" sz="1200"/>
                        <a:t>Complex, often costly, time consuming, high risk, </a:t>
                      </a:r>
                      <a:r>
                        <a:rPr lang="en-US" sz="1200"/>
                        <a:t>maximum</a:t>
                      </a:r>
                      <a:r>
                        <a:rPr lang="en-US" sz="1200"/>
                        <a:t> control potential above-average returns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68" name="Google Shape;368;g70ed8e85a6_4_841"/>
          <p:cNvSpPr/>
          <p:nvPr/>
        </p:nvSpPr>
        <p:spPr>
          <a:xfrm>
            <a:off x="1106150" y="2301975"/>
            <a:ext cx="1920600" cy="412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g70ed8e85a6_1_10"/>
          <p:cNvPicPr preferRelativeResize="0"/>
          <p:nvPr/>
        </p:nvPicPr>
        <p:blipFill>
          <a:blip r:embed="rId3">
            <a:alphaModFix/>
          </a:blip>
          <a:stretch>
            <a:fillRect/>
          </a:stretch>
        </p:blipFill>
        <p:spPr>
          <a:xfrm>
            <a:off x="1071750" y="1447925"/>
            <a:ext cx="3571351" cy="3749575"/>
          </a:xfrm>
          <a:prstGeom prst="rect">
            <a:avLst/>
          </a:prstGeom>
          <a:noFill/>
          <a:ln>
            <a:noFill/>
          </a:ln>
        </p:spPr>
      </p:pic>
      <p:pic>
        <p:nvPicPr>
          <p:cNvPr id="374" name="Google Shape;374;g70ed8e85a6_1_10"/>
          <p:cNvPicPr preferRelativeResize="0"/>
          <p:nvPr/>
        </p:nvPicPr>
        <p:blipFill>
          <a:blip r:embed="rId4">
            <a:alphaModFix/>
          </a:blip>
          <a:stretch>
            <a:fillRect/>
          </a:stretch>
        </p:blipFill>
        <p:spPr>
          <a:xfrm>
            <a:off x="5327600" y="1539375"/>
            <a:ext cx="2273082" cy="3909699"/>
          </a:xfrm>
          <a:prstGeom prst="rect">
            <a:avLst/>
          </a:prstGeom>
          <a:noFill/>
          <a:ln>
            <a:noFill/>
          </a:ln>
        </p:spPr>
      </p:pic>
      <p:sp>
        <p:nvSpPr>
          <p:cNvPr id="375" name="Google Shape;375;g70ed8e85a6_1_10"/>
          <p:cNvSpPr txBox="1"/>
          <p:nvPr/>
        </p:nvSpPr>
        <p:spPr>
          <a:xfrm>
            <a:off x="1033272" y="5650992"/>
            <a:ext cx="44166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a:t>
            </a:r>
            <a:r>
              <a:rPr lang="en-US"/>
              <a:t>: </a:t>
            </a:r>
            <a:r>
              <a:rPr i="1" lang="en-US"/>
              <a:t>World Bank</a:t>
            </a:r>
            <a:endParaRPr i="1"/>
          </a:p>
          <a:p>
            <a:pPr indent="0" lvl="0" marL="0" rtl="0" algn="l">
              <a:spcBef>
                <a:spcPts val="0"/>
              </a:spcBef>
              <a:spcAft>
                <a:spcPts val="0"/>
              </a:spcAft>
              <a:buNone/>
            </a:pPr>
            <a:r>
              <a:rPr lang="en-US" u="sng">
                <a:hlinkClick r:id="rId5"/>
              </a:rPr>
              <a:t>https://www.doingbusiness.org/en/rankings#</a:t>
            </a:r>
            <a:endParaRPr/>
          </a:p>
        </p:txBody>
      </p:sp>
      <p:sp>
        <p:nvSpPr>
          <p:cNvPr id="376" name="Google Shape;376;g70ed8e85a6_1_10"/>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6 World Bank Doing Business Ranking</a:t>
            </a:r>
            <a:endParaRPr sz="24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g70ed8e85a6_4_1157"/>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7 Risk &amp; Mitigation</a:t>
            </a:r>
            <a:endParaRPr sz="2400">
              <a:solidFill>
                <a:srgbClr val="000000"/>
              </a:solidFill>
            </a:endParaRPr>
          </a:p>
        </p:txBody>
      </p:sp>
      <p:grpSp>
        <p:nvGrpSpPr>
          <p:cNvPr id="382" name="Google Shape;382;g70ed8e85a6_4_1157"/>
          <p:cNvGrpSpPr/>
          <p:nvPr/>
        </p:nvGrpSpPr>
        <p:grpSpPr>
          <a:xfrm>
            <a:off x="786774" y="1344839"/>
            <a:ext cx="3785213" cy="4060502"/>
            <a:chOff x="1118234" y="283725"/>
            <a:chExt cx="2090816" cy="4076400"/>
          </a:xfrm>
        </p:grpSpPr>
        <p:sp>
          <p:nvSpPr>
            <p:cNvPr id="383" name="Google Shape;383;g70ed8e85a6_4_1157"/>
            <p:cNvSpPr/>
            <p:nvPr/>
          </p:nvSpPr>
          <p:spPr>
            <a:xfrm>
              <a:off x="1178650" y="283725"/>
              <a:ext cx="2030400" cy="4076400"/>
            </a:xfrm>
            <a:prstGeom prst="rect">
              <a:avLst/>
            </a:prstGeom>
            <a:solidFill>
              <a:srgbClr val="B6E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4" name="Google Shape;384;g70ed8e85a6_4_1157"/>
            <p:cNvSpPr/>
            <p:nvPr/>
          </p:nvSpPr>
          <p:spPr>
            <a:xfrm>
              <a:off x="1118234" y="341749"/>
              <a:ext cx="2048100" cy="675000"/>
            </a:xfrm>
            <a:prstGeom prst="rect">
              <a:avLst/>
            </a:prstGeom>
            <a:solidFill>
              <a:srgbClr val="FFFFFF"/>
            </a:solidFill>
            <a:ln cap="flat" cmpd="sng" w="19050">
              <a:solidFill>
                <a:srgbClr val="B6E1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5" name="Google Shape;385;g70ed8e85a6_4_1157"/>
            <p:cNvSpPr/>
            <p:nvPr/>
          </p:nvSpPr>
          <p:spPr>
            <a:xfrm>
              <a:off x="1233850" y="313135"/>
              <a:ext cx="1815000" cy="6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Risk</a:t>
              </a:r>
              <a:endParaRPr sz="1600"/>
            </a:p>
          </p:txBody>
        </p:sp>
        <p:sp>
          <p:nvSpPr>
            <p:cNvPr id="386" name="Google Shape;386;g70ed8e85a6_4_1157"/>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7" name="Google Shape;387;g70ed8e85a6_4_1157"/>
            <p:cNvSpPr/>
            <p:nvPr/>
          </p:nvSpPr>
          <p:spPr>
            <a:xfrm>
              <a:off x="1118304" y="1429189"/>
              <a:ext cx="2030400" cy="2290200"/>
            </a:xfrm>
            <a:prstGeom prst="rect">
              <a:avLst/>
            </a:prstGeom>
            <a:noFill/>
            <a:ln>
              <a:noFill/>
            </a:ln>
          </p:spPr>
          <p:txBody>
            <a:bodyPr anchorCtr="0" anchor="t" bIns="91425" lIns="91425" spcFirstLastPara="1" rIns="91425" wrap="square" tIns="91425">
              <a:noAutofit/>
            </a:bodyPr>
            <a:lstStyle/>
            <a:p>
              <a:pPr indent="-317500" lvl="0" marL="457200" rtl="0" algn="l">
                <a:spcBef>
                  <a:spcPts val="480"/>
                </a:spcBef>
                <a:spcAft>
                  <a:spcPts val="0"/>
                </a:spcAft>
                <a:buSzPts val="1400"/>
                <a:buChar char="●"/>
              </a:pPr>
              <a:r>
                <a:rPr b="1" lang="en-US"/>
                <a:t>Selling Concept: </a:t>
              </a:r>
              <a:r>
                <a:rPr lang="en-US"/>
                <a:t>We took an inside-out view that focuses on </a:t>
              </a:r>
              <a:r>
                <a:rPr lang="en-US"/>
                <a:t>existing</a:t>
              </a:r>
              <a:r>
                <a:rPr lang="en-US"/>
                <a:t> products.</a:t>
              </a:r>
              <a:endParaRPr/>
            </a:p>
            <a:p>
              <a:pPr indent="0" lvl="0" marL="457200" rtl="0" algn="l">
                <a:spcBef>
                  <a:spcPts val="480"/>
                </a:spcBef>
                <a:spcAft>
                  <a:spcPts val="0"/>
                </a:spcAft>
                <a:buNone/>
              </a:pPr>
              <a:r>
                <a:t/>
              </a:r>
              <a:endParaRPr/>
            </a:p>
            <a:p>
              <a:pPr indent="-317500" lvl="0" marL="457200" rtl="0" algn="l">
                <a:spcBef>
                  <a:spcPts val="480"/>
                </a:spcBef>
                <a:spcAft>
                  <a:spcPts val="0"/>
                </a:spcAft>
                <a:buSzPts val="1400"/>
                <a:buChar char="●"/>
              </a:pPr>
              <a:r>
                <a:rPr lang="en-US"/>
                <a:t>Financial assumptions are subject to change.</a:t>
              </a:r>
              <a:endParaRPr/>
            </a:p>
          </p:txBody>
        </p:sp>
      </p:grpSp>
      <p:grpSp>
        <p:nvGrpSpPr>
          <p:cNvPr id="388" name="Google Shape;388;g70ed8e85a6_4_1157"/>
          <p:cNvGrpSpPr/>
          <p:nvPr/>
        </p:nvGrpSpPr>
        <p:grpSpPr>
          <a:xfrm>
            <a:off x="4813931" y="1344839"/>
            <a:ext cx="3785242" cy="4060502"/>
            <a:chOff x="1118218" y="283725"/>
            <a:chExt cx="2090832" cy="4076400"/>
          </a:xfrm>
        </p:grpSpPr>
        <p:sp>
          <p:nvSpPr>
            <p:cNvPr id="389" name="Google Shape;389;g70ed8e85a6_4_1157"/>
            <p:cNvSpPr/>
            <p:nvPr/>
          </p:nvSpPr>
          <p:spPr>
            <a:xfrm>
              <a:off x="1178650" y="283725"/>
              <a:ext cx="2030400" cy="4076400"/>
            </a:xfrm>
            <a:prstGeom prst="rect">
              <a:avLst/>
            </a:prstGeom>
            <a:solidFill>
              <a:srgbClr val="B6E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0" name="Google Shape;390;g70ed8e85a6_4_1157"/>
            <p:cNvSpPr/>
            <p:nvPr/>
          </p:nvSpPr>
          <p:spPr>
            <a:xfrm>
              <a:off x="1118218" y="341749"/>
              <a:ext cx="2048100" cy="675000"/>
            </a:xfrm>
            <a:prstGeom prst="rect">
              <a:avLst/>
            </a:prstGeom>
            <a:solidFill>
              <a:srgbClr val="FFFFFF"/>
            </a:solidFill>
            <a:ln cap="flat" cmpd="sng" w="19050">
              <a:solidFill>
                <a:srgbClr val="B6E1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1" name="Google Shape;391;g70ed8e85a6_4_1157"/>
            <p:cNvSpPr/>
            <p:nvPr/>
          </p:nvSpPr>
          <p:spPr>
            <a:xfrm>
              <a:off x="1286352" y="309764"/>
              <a:ext cx="1815000" cy="6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t>Mitigation</a:t>
              </a:r>
              <a:endParaRPr sz="1600"/>
            </a:p>
          </p:txBody>
        </p:sp>
        <p:sp>
          <p:nvSpPr>
            <p:cNvPr id="392" name="Google Shape;392;g70ed8e85a6_4_1157"/>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3" name="Google Shape;393;g70ed8e85a6_4_1157"/>
            <p:cNvSpPr/>
            <p:nvPr/>
          </p:nvSpPr>
          <p:spPr>
            <a:xfrm>
              <a:off x="1118312" y="1429190"/>
              <a:ext cx="2030400" cy="2338200"/>
            </a:xfrm>
            <a:prstGeom prst="rect">
              <a:avLst/>
            </a:prstGeom>
            <a:noFill/>
            <a:ln>
              <a:noFill/>
            </a:ln>
          </p:spPr>
          <p:txBody>
            <a:bodyPr anchorCtr="0" anchor="t" bIns="91425" lIns="91425" spcFirstLastPara="1" rIns="91425" wrap="square" tIns="91425">
              <a:noAutofit/>
            </a:bodyPr>
            <a:lstStyle/>
            <a:p>
              <a:pPr indent="-317500" lvl="0" marL="457200" rtl="0" algn="l">
                <a:spcBef>
                  <a:spcPts val="480"/>
                </a:spcBef>
                <a:spcAft>
                  <a:spcPts val="0"/>
                </a:spcAft>
                <a:buSzPts val="1400"/>
                <a:buChar char="●"/>
              </a:pPr>
              <a:r>
                <a:rPr b="1" lang="en-US"/>
                <a:t>Emphasize an outside-in perspective: </a:t>
              </a:r>
              <a:r>
                <a:rPr lang="en-US"/>
                <a:t>While aiming to sell what the company makes, we also research customer needs and wants.</a:t>
              </a:r>
              <a:endParaRPr/>
            </a:p>
            <a:p>
              <a:pPr indent="0" lvl="0" marL="0" rtl="0" algn="l">
                <a:spcBef>
                  <a:spcPts val="480"/>
                </a:spcBef>
                <a:spcAft>
                  <a:spcPts val="0"/>
                </a:spcAft>
                <a:buNone/>
              </a:pPr>
              <a:br>
                <a:rPr lang="en-US"/>
              </a:br>
              <a:endParaRPr/>
            </a:p>
          </p:txBody>
        </p:sp>
      </p:grpSp>
      <p:sp>
        <p:nvSpPr>
          <p:cNvPr id="394" name="Google Shape;394;g70ed8e85a6_4_1157"/>
          <p:cNvSpPr txBox="1"/>
          <p:nvPr/>
        </p:nvSpPr>
        <p:spPr>
          <a:xfrm>
            <a:off x="4813925" y="3479350"/>
            <a:ext cx="3630900" cy="471900"/>
          </a:xfrm>
          <a:prstGeom prst="rect">
            <a:avLst/>
          </a:prstGeom>
          <a:noFill/>
          <a:ln>
            <a:noFill/>
          </a:ln>
        </p:spPr>
        <p:txBody>
          <a:bodyPr anchorCtr="0" anchor="t" bIns="91425" lIns="91425" spcFirstLastPara="1" rIns="91425" wrap="square" tIns="91425">
            <a:noAutofit/>
          </a:bodyPr>
          <a:lstStyle/>
          <a:p>
            <a:pPr indent="-317500" lvl="0" marL="457200" rtl="0" algn="l">
              <a:spcBef>
                <a:spcPts val="480"/>
              </a:spcBef>
              <a:spcAft>
                <a:spcPts val="0"/>
              </a:spcAft>
              <a:buClr>
                <a:schemeClr val="dk1"/>
              </a:buClr>
              <a:buSzPts val="1400"/>
              <a:buChar char="●"/>
            </a:pPr>
            <a:r>
              <a:rPr lang="en-US">
                <a:solidFill>
                  <a:schemeClr val="dk1"/>
                </a:solidFill>
                <a:latin typeface="Roboto"/>
                <a:ea typeface="Roboto"/>
                <a:cs typeface="Roboto"/>
                <a:sym typeface="Roboto"/>
              </a:rPr>
              <a:t>Work with the finance &amp; accounting team to get specific numbers on Australia.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g70ed8e85a6_4_1277"/>
          <p:cNvSpPr/>
          <p:nvPr/>
        </p:nvSpPr>
        <p:spPr>
          <a:xfrm rot="-7172380">
            <a:off x="2868913" y="1991955"/>
            <a:ext cx="2794781" cy="2768969"/>
          </a:xfrm>
          <a:prstGeom prst="blockArc">
            <a:avLst>
              <a:gd fmla="val 12622480" name="adj1"/>
              <a:gd fmla="val 18176457" name="adj2"/>
              <a:gd fmla="val 20786" name="adj3"/>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70ed8e85a6_4_1277"/>
          <p:cNvSpPr/>
          <p:nvPr/>
        </p:nvSpPr>
        <p:spPr>
          <a:xfrm rot="-1827612">
            <a:off x="2881813" y="1978823"/>
            <a:ext cx="2768969" cy="2794781"/>
          </a:xfrm>
          <a:prstGeom prst="blockArc">
            <a:avLst>
              <a:gd fmla="val 12622480" name="adj1"/>
              <a:gd fmla="val 18176457" name="adj2"/>
              <a:gd fmla="val 20786" name="adj3"/>
            </a:avLst>
          </a:prstGeom>
          <a:solidFill>
            <a:srgbClr val="005E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70ed8e85a6_4_1277"/>
          <p:cNvSpPr/>
          <p:nvPr/>
        </p:nvSpPr>
        <p:spPr>
          <a:xfrm rot="3627620">
            <a:off x="2872723" y="1991805"/>
            <a:ext cx="2794781" cy="2768969"/>
          </a:xfrm>
          <a:prstGeom prst="blockArc">
            <a:avLst>
              <a:gd fmla="val 12564381" name="adj1"/>
              <a:gd fmla="val 18346131" name="adj2"/>
              <a:gd fmla="val 20844" name="adj3"/>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70ed8e85a6_4_1277"/>
          <p:cNvSpPr/>
          <p:nvPr/>
        </p:nvSpPr>
        <p:spPr>
          <a:xfrm rot="8972388">
            <a:off x="2884526" y="1979041"/>
            <a:ext cx="2768969" cy="2794781"/>
          </a:xfrm>
          <a:prstGeom prst="blockArc">
            <a:avLst>
              <a:gd fmla="val 12622480" name="adj1"/>
              <a:gd fmla="val 18081133" name="adj2"/>
              <a:gd fmla="val 20809" name="adj3"/>
            </a:avLst>
          </a:prstGeom>
          <a:solidFill>
            <a:srgbClr val="005E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g70ed8e85a6_4_1277"/>
          <p:cNvGrpSpPr/>
          <p:nvPr/>
        </p:nvGrpSpPr>
        <p:grpSpPr>
          <a:xfrm rot="5400000">
            <a:off x="5064513" y="3085403"/>
            <a:ext cx="591940" cy="581532"/>
            <a:chOff x="1967628" y="812211"/>
            <a:chExt cx="588000" cy="588000"/>
          </a:xfrm>
        </p:grpSpPr>
        <p:sp>
          <p:nvSpPr>
            <p:cNvPr id="404" name="Google Shape;404;g70ed8e85a6_4_1277"/>
            <p:cNvSpPr/>
            <p:nvPr/>
          </p:nvSpPr>
          <p:spPr>
            <a:xfrm rot="39023">
              <a:off x="1970909" y="815492"/>
              <a:ext cx="581437" cy="581437"/>
            </a:xfrm>
            <a:prstGeom prst="pie">
              <a:avLst>
                <a:gd fmla="val 6190354" name="adj1"/>
                <a:gd fmla="val 14996165" name="adj2"/>
              </a:avLst>
            </a:prstGeom>
            <a:solidFill>
              <a:srgbClr val="005E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70ed8e85a6_4_1277"/>
            <p:cNvSpPr/>
            <p:nvPr/>
          </p:nvSpPr>
          <p:spPr>
            <a:xfrm rot="10800000">
              <a:off x="1970875" y="815525"/>
              <a:ext cx="581400" cy="581400"/>
            </a:xfrm>
            <a:prstGeom prst="pie">
              <a:avLst>
                <a:gd fmla="val 4028252" name="adj1"/>
                <a:gd fmla="val 17183677" name="adj2"/>
              </a:avLst>
            </a:prstGeom>
            <a:solidFill>
              <a:srgbClr val="005E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g70ed8e85a6_4_1277"/>
          <p:cNvGrpSpPr/>
          <p:nvPr/>
        </p:nvGrpSpPr>
        <p:grpSpPr>
          <a:xfrm rot="10800000">
            <a:off x="3978407" y="4192770"/>
            <a:ext cx="581062" cy="592410"/>
            <a:chOff x="1967628" y="812211"/>
            <a:chExt cx="588000" cy="588000"/>
          </a:xfrm>
        </p:grpSpPr>
        <p:sp>
          <p:nvSpPr>
            <p:cNvPr id="407" name="Google Shape;407;g70ed8e85a6_4_1277"/>
            <p:cNvSpPr/>
            <p:nvPr/>
          </p:nvSpPr>
          <p:spPr>
            <a:xfrm rot="39023">
              <a:off x="1970909" y="815492"/>
              <a:ext cx="581437" cy="581437"/>
            </a:xfrm>
            <a:prstGeom prst="pie">
              <a:avLst>
                <a:gd fmla="val 6190354" name="adj1"/>
                <a:gd fmla="val 14996165" name="adj2"/>
              </a:avLst>
            </a:prstGeom>
            <a:solidFill>
              <a:srgbClr val="0096D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70ed8e85a6_4_1277"/>
            <p:cNvSpPr/>
            <p:nvPr/>
          </p:nvSpPr>
          <p:spPr>
            <a:xfrm rot="10800000">
              <a:off x="1970875" y="815525"/>
              <a:ext cx="581400" cy="581400"/>
            </a:xfrm>
            <a:prstGeom prst="pie">
              <a:avLst>
                <a:gd fmla="val 4028252" name="adj1"/>
                <a:gd fmla="val 17183677" name="adj2"/>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g70ed8e85a6_4_1277"/>
          <p:cNvGrpSpPr/>
          <p:nvPr/>
        </p:nvGrpSpPr>
        <p:grpSpPr>
          <a:xfrm rot="-5400000">
            <a:off x="2879447" y="3088138"/>
            <a:ext cx="591940" cy="581532"/>
            <a:chOff x="1967628" y="812211"/>
            <a:chExt cx="588000" cy="588000"/>
          </a:xfrm>
        </p:grpSpPr>
        <p:sp>
          <p:nvSpPr>
            <p:cNvPr id="410" name="Google Shape;410;g70ed8e85a6_4_1277"/>
            <p:cNvSpPr/>
            <p:nvPr/>
          </p:nvSpPr>
          <p:spPr>
            <a:xfrm rot="39023">
              <a:off x="1970909" y="815492"/>
              <a:ext cx="581437" cy="581437"/>
            </a:xfrm>
            <a:prstGeom prst="pie">
              <a:avLst>
                <a:gd fmla="val 6190354" name="adj1"/>
                <a:gd fmla="val 14996165" name="adj2"/>
              </a:avLst>
            </a:prstGeom>
            <a:solidFill>
              <a:srgbClr val="005E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70ed8e85a6_4_1277"/>
            <p:cNvSpPr/>
            <p:nvPr/>
          </p:nvSpPr>
          <p:spPr>
            <a:xfrm rot="10800000">
              <a:off x="1970875" y="815525"/>
              <a:ext cx="581400" cy="581400"/>
            </a:xfrm>
            <a:prstGeom prst="pie">
              <a:avLst>
                <a:gd fmla="val 4028252" name="adj1"/>
                <a:gd fmla="val 17183677" name="adj2"/>
              </a:avLst>
            </a:prstGeom>
            <a:solidFill>
              <a:srgbClr val="005E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g70ed8e85a6_4_1277"/>
          <p:cNvSpPr txBox="1"/>
          <p:nvPr/>
        </p:nvSpPr>
        <p:spPr>
          <a:xfrm>
            <a:off x="2919268" y="3162677"/>
            <a:ext cx="504600" cy="269400"/>
          </a:xfrm>
          <a:prstGeom prst="rect">
            <a:avLst/>
          </a:prstGeom>
          <a:solidFill>
            <a:srgbClr val="005E9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01</a:t>
            </a:r>
            <a:endParaRPr b="1" sz="1600">
              <a:solidFill>
                <a:srgbClr val="FFFFFF"/>
              </a:solidFill>
            </a:endParaRPr>
          </a:p>
        </p:txBody>
      </p:sp>
      <p:sp>
        <p:nvSpPr>
          <p:cNvPr id="413" name="Google Shape;413;g70ed8e85a6_4_1277"/>
          <p:cNvSpPr txBox="1"/>
          <p:nvPr/>
        </p:nvSpPr>
        <p:spPr>
          <a:xfrm>
            <a:off x="4035926" y="4275450"/>
            <a:ext cx="5046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02</a:t>
            </a:r>
            <a:endParaRPr b="1" sz="1600">
              <a:solidFill>
                <a:srgbClr val="FFFFFF"/>
              </a:solidFill>
            </a:endParaRPr>
          </a:p>
        </p:txBody>
      </p:sp>
      <p:sp>
        <p:nvSpPr>
          <p:cNvPr id="414" name="Google Shape;414;g70ed8e85a6_4_1277"/>
          <p:cNvSpPr txBox="1"/>
          <p:nvPr/>
        </p:nvSpPr>
        <p:spPr>
          <a:xfrm>
            <a:off x="5109384" y="3162677"/>
            <a:ext cx="5046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03</a:t>
            </a:r>
            <a:endParaRPr b="1" sz="1600">
              <a:solidFill>
                <a:srgbClr val="FFFFFF"/>
              </a:solidFill>
            </a:endParaRPr>
          </a:p>
        </p:txBody>
      </p:sp>
      <p:grpSp>
        <p:nvGrpSpPr>
          <p:cNvPr id="415" name="Google Shape;415;g70ed8e85a6_4_1277"/>
          <p:cNvGrpSpPr/>
          <p:nvPr/>
        </p:nvGrpSpPr>
        <p:grpSpPr>
          <a:xfrm>
            <a:off x="3959360" y="1968988"/>
            <a:ext cx="581062" cy="592528"/>
            <a:chOff x="1967628" y="812211"/>
            <a:chExt cx="588000" cy="588000"/>
          </a:xfrm>
        </p:grpSpPr>
        <p:sp>
          <p:nvSpPr>
            <p:cNvPr id="416" name="Google Shape;416;g70ed8e85a6_4_1277"/>
            <p:cNvSpPr/>
            <p:nvPr/>
          </p:nvSpPr>
          <p:spPr>
            <a:xfrm rot="39023">
              <a:off x="1970909" y="815492"/>
              <a:ext cx="581437" cy="581437"/>
            </a:xfrm>
            <a:prstGeom prst="pie">
              <a:avLst>
                <a:gd fmla="val 6190354" name="adj1"/>
                <a:gd fmla="val 14996165" name="adj2"/>
              </a:avLst>
            </a:prstGeom>
            <a:solidFill>
              <a:srgbClr val="0096D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70ed8e85a6_4_1277"/>
            <p:cNvSpPr/>
            <p:nvPr/>
          </p:nvSpPr>
          <p:spPr>
            <a:xfrm rot="10800000">
              <a:off x="1970875" y="815525"/>
              <a:ext cx="581400" cy="581400"/>
            </a:xfrm>
            <a:prstGeom prst="pie">
              <a:avLst>
                <a:gd fmla="val 4028252" name="adj1"/>
                <a:gd fmla="val 17183677" name="adj2"/>
              </a:avLst>
            </a:prstGeom>
            <a:solidFill>
              <a:srgbClr val="009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g70ed8e85a6_4_1277"/>
          <p:cNvSpPr txBox="1"/>
          <p:nvPr/>
        </p:nvSpPr>
        <p:spPr>
          <a:xfrm>
            <a:off x="4051717" y="2057035"/>
            <a:ext cx="504600" cy="269400"/>
          </a:xfrm>
          <a:prstGeom prst="rect">
            <a:avLst/>
          </a:prstGeom>
          <a:solidFill>
            <a:srgbClr val="0096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04</a:t>
            </a:r>
            <a:endParaRPr b="1" sz="1600">
              <a:solidFill>
                <a:srgbClr val="FFFFFF"/>
              </a:solidFill>
            </a:endParaRPr>
          </a:p>
        </p:txBody>
      </p:sp>
      <p:grpSp>
        <p:nvGrpSpPr>
          <p:cNvPr id="419" name="Google Shape;419;g70ed8e85a6_4_1277"/>
          <p:cNvGrpSpPr/>
          <p:nvPr/>
        </p:nvGrpSpPr>
        <p:grpSpPr>
          <a:xfrm>
            <a:off x="243850" y="1904200"/>
            <a:ext cx="3137508" cy="1310593"/>
            <a:chOff x="326636" y="1170487"/>
            <a:chExt cx="3359576" cy="1289700"/>
          </a:xfrm>
        </p:grpSpPr>
        <p:sp>
          <p:nvSpPr>
            <p:cNvPr id="420" name="Google Shape;420;g70ed8e85a6_4_1277"/>
            <p:cNvSpPr txBox="1"/>
            <p:nvPr/>
          </p:nvSpPr>
          <p:spPr>
            <a:xfrm>
              <a:off x="326636" y="1170487"/>
              <a:ext cx="2120700" cy="1289700"/>
            </a:xfrm>
            <a:prstGeom prst="rect">
              <a:avLst/>
            </a:prstGeom>
            <a:noFill/>
            <a:ln>
              <a:noFill/>
            </a:ln>
          </p:spPr>
          <p:txBody>
            <a:bodyPr anchorCtr="0" anchor="t" bIns="0" lIns="91425" spcFirstLastPara="1" rIns="91425" wrap="square" tIns="91425">
              <a:noAutofit/>
            </a:bodyPr>
            <a:lstStyle/>
            <a:p>
              <a:pPr indent="0" lvl="0" marL="0" rtl="0" algn="r">
                <a:spcBef>
                  <a:spcPts val="0"/>
                </a:spcBef>
                <a:spcAft>
                  <a:spcPts val="0"/>
                </a:spcAft>
                <a:buNone/>
              </a:pPr>
              <a:r>
                <a:rPr b="1" lang="en-US"/>
                <a:t>Market Drivers (High)</a:t>
              </a:r>
              <a:endParaRPr b="1"/>
            </a:p>
            <a:p>
              <a:pPr indent="0" lvl="0" marL="0" rtl="0" algn="r">
                <a:spcBef>
                  <a:spcPts val="0"/>
                </a:spcBef>
                <a:spcAft>
                  <a:spcPts val="0"/>
                </a:spcAft>
                <a:buNone/>
              </a:pPr>
              <a:r>
                <a:t/>
              </a:r>
              <a:endParaRPr b="1" sz="1200"/>
            </a:p>
            <a:p>
              <a:pPr indent="0" lvl="0" marL="0" rtl="0" algn="r">
                <a:spcBef>
                  <a:spcPts val="0"/>
                </a:spcBef>
                <a:spcAft>
                  <a:spcPts val="0"/>
                </a:spcAft>
                <a:buNone/>
              </a:pPr>
              <a:r>
                <a:rPr lang="en-US" sz="1200"/>
                <a:t>Pressure of exploiting product value in short period of time.</a:t>
              </a:r>
              <a:endParaRPr sz="1200">
                <a:solidFill>
                  <a:srgbClr val="864BA7"/>
                </a:solidFill>
              </a:endParaRPr>
            </a:p>
            <a:p>
              <a:pPr indent="0" lvl="0" marL="0" rtl="0" algn="r">
                <a:spcBef>
                  <a:spcPts val="800"/>
                </a:spcBef>
                <a:spcAft>
                  <a:spcPts val="800"/>
                </a:spcAft>
                <a:buNone/>
              </a:pPr>
              <a:r>
                <a:t/>
              </a:r>
              <a:endParaRPr sz="1200"/>
            </a:p>
          </p:txBody>
        </p:sp>
        <p:cxnSp>
          <p:nvCxnSpPr>
            <p:cNvPr id="421" name="Google Shape;421;g70ed8e85a6_4_1277"/>
            <p:cNvCxnSpPr/>
            <p:nvPr/>
          </p:nvCxnSpPr>
          <p:spPr>
            <a:xfrm rot="10800000">
              <a:off x="2641913" y="1831625"/>
              <a:ext cx="1044300" cy="0"/>
            </a:xfrm>
            <a:prstGeom prst="straightConnector1">
              <a:avLst/>
            </a:prstGeom>
            <a:noFill/>
            <a:ln cap="flat" cmpd="sng" w="9525">
              <a:solidFill>
                <a:srgbClr val="005E90"/>
              </a:solidFill>
              <a:prstDash val="solid"/>
              <a:round/>
              <a:headEnd len="sm" w="sm" type="none"/>
              <a:tailEnd len="med" w="med" type="oval"/>
            </a:ln>
          </p:spPr>
        </p:cxnSp>
      </p:grpSp>
      <p:grpSp>
        <p:nvGrpSpPr>
          <p:cNvPr id="422" name="Google Shape;422;g70ed8e85a6_4_1277"/>
          <p:cNvGrpSpPr/>
          <p:nvPr/>
        </p:nvGrpSpPr>
        <p:grpSpPr>
          <a:xfrm>
            <a:off x="18703" y="3821148"/>
            <a:ext cx="3629413" cy="1310593"/>
            <a:chOff x="323500" y="3056875"/>
            <a:chExt cx="3629413" cy="1289700"/>
          </a:xfrm>
        </p:grpSpPr>
        <p:sp>
          <p:nvSpPr>
            <p:cNvPr id="423" name="Google Shape;423;g70ed8e85a6_4_1277"/>
            <p:cNvSpPr txBox="1"/>
            <p:nvPr/>
          </p:nvSpPr>
          <p:spPr>
            <a:xfrm>
              <a:off x="323500" y="30568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a:t>Cost Drivers (High)</a:t>
              </a:r>
              <a:endParaRPr b="1"/>
            </a:p>
            <a:p>
              <a:pPr indent="0" lvl="0" marL="0" rtl="0" algn="r">
                <a:spcBef>
                  <a:spcPts val="0"/>
                </a:spcBef>
                <a:spcAft>
                  <a:spcPts val="0"/>
                </a:spcAft>
                <a:buNone/>
              </a:pPr>
              <a:r>
                <a:t/>
              </a:r>
              <a:endParaRPr b="1" sz="1200"/>
            </a:p>
            <a:p>
              <a:pPr indent="0" lvl="0" marL="0" rtl="0" algn="r">
                <a:spcBef>
                  <a:spcPts val="0"/>
                </a:spcBef>
                <a:spcAft>
                  <a:spcPts val="800"/>
                </a:spcAft>
                <a:buNone/>
              </a:pPr>
              <a:r>
                <a:rPr lang="en-US" sz="1200"/>
                <a:t>Economy of scale.</a:t>
              </a:r>
              <a:endParaRPr sz="1200"/>
            </a:p>
          </p:txBody>
        </p:sp>
        <p:cxnSp>
          <p:nvCxnSpPr>
            <p:cNvPr id="424" name="Google Shape;424;g70ed8e85a6_4_1277"/>
            <p:cNvCxnSpPr/>
            <p:nvPr/>
          </p:nvCxnSpPr>
          <p:spPr>
            <a:xfrm rot="10800000">
              <a:off x="2641913" y="3489425"/>
              <a:ext cx="1311000" cy="0"/>
            </a:xfrm>
            <a:prstGeom prst="straightConnector1">
              <a:avLst/>
            </a:prstGeom>
            <a:noFill/>
            <a:ln cap="flat" cmpd="sng" w="9525">
              <a:solidFill>
                <a:srgbClr val="005E90"/>
              </a:solidFill>
              <a:prstDash val="solid"/>
              <a:round/>
              <a:headEnd len="sm" w="sm" type="none"/>
              <a:tailEnd len="med" w="med" type="oval"/>
            </a:ln>
          </p:spPr>
        </p:cxnSp>
      </p:grpSp>
      <p:grpSp>
        <p:nvGrpSpPr>
          <p:cNvPr id="425" name="Google Shape;425;g70ed8e85a6_4_1277"/>
          <p:cNvGrpSpPr/>
          <p:nvPr/>
        </p:nvGrpSpPr>
        <p:grpSpPr>
          <a:xfrm>
            <a:off x="4752628" y="1904200"/>
            <a:ext cx="4345647" cy="1310593"/>
            <a:chOff x="5209825" y="1170487"/>
            <a:chExt cx="4345647" cy="1289700"/>
          </a:xfrm>
        </p:grpSpPr>
        <p:sp>
          <p:nvSpPr>
            <p:cNvPr id="426" name="Google Shape;426;g70ed8e85a6_4_1277"/>
            <p:cNvSpPr txBox="1"/>
            <p:nvPr/>
          </p:nvSpPr>
          <p:spPr>
            <a:xfrm>
              <a:off x="6620272" y="1170487"/>
              <a:ext cx="2935200" cy="12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Government Drivers (Medium) </a:t>
              </a:r>
              <a:endParaRPr b="1"/>
            </a:p>
            <a:p>
              <a:pPr indent="0" lvl="0" marL="0" rtl="0" algn="l">
                <a:spcBef>
                  <a:spcPts val="0"/>
                </a:spcBef>
                <a:spcAft>
                  <a:spcPts val="0"/>
                </a:spcAft>
                <a:buNone/>
              </a:pPr>
              <a:r>
                <a:t/>
              </a:r>
              <a:endParaRPr b="1" sz="1200"/>
            </a:p>
            <a:p>
              <a:pPr indent="0" lvl="0" marL="0" rtl="0" algn="l">
                <a:spcBef>
                  <a:spcPts val="0"/>
                </a:spcBef>
                <a:spcAft>
                  <a:spcPts val="800"/>
                </a:spcAft>
                <a:buNone/>
              </a:pPr>
              <a:r>
                <a:rPr lang="en-US" sz="1200"/>
                <a:t>Some countries have strict drone regulations while others don’t.</a:t>
              </a:r>
              <a:endParaRPr sz="1200"/>
            </a:p>
          </p:txBody>
        </p:sp>
        <p:cxnSp>
          <p:nvCxnSpPr>
            <p:cNvPr id="427" name="Google Shape;427;g70ed8e85a6_4_1277"/>
            <p:cNvCxnSpPr/>
            <p:nvPr/>
          </p:nvCxnSpPr>
          <p:spPr>
            <a:xfrm>
              <a:off x="5209825" y="1705200"/>
              <a:ext cx="1286700" cy="0"/>
            </a:xfrm>
            <a:prstGeom prst="straightConnector1">
              <a:avLst/>
            </a:prstGeom>
            <a:noFill/>
            <a:ln cap="flat" cmpd="sng" w="9525">
              <a:solidFill>
                <a:srgbClr val="005E90"/>
              </a:solidFill>
              <a:prstDash val="solid"/>
              <a:round/>
              <a:headEnd len="sm" w="sm" type="none"/>
              <a:tailEnd len="med" w="med" type="oval"/>
            </a:ln>
          </p:spPr>
        </p:cxnSp>
      </p:grpSp>
      <p:grpSp>
        <p:nvGrpSpPr>
          <p:cNvPr id="428" name="Google Shape;428;g70ed8e85a6_4_1277"/>
          <p:cNvGrpSpPr/>
          <p:nvPr/>
        </p:nvGrpSpPr>
        <p:grpSpPr>
          <a:xfrm>
            <a:off x="4799078" y="3821150"/>
            <a:ext cx="3887847" cy="1310593"/>
            <a:chOff x="5209825" y="3020453"/>
            <a:chExt cx="3887847" cy="1289700"/>
          </a:xfrm>
        </p:grpSpPr>
        <p:sp>
          <p:nvSpPr>
            <p:cNvPr id="429" name="Google Shape;429;g70ed8e85a6_4_1277"/>
            <p:cNvSpPr txBox="1"/>
            <p:nvPr/>
          </p:nvSpPr>
          <p:spPr>
            <a:xfrm>
              <a:off x="6620272" y="3020453"/>
              <a:ext cx="24774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Competitive Drivers (High)</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Most precision agriculture companies have global businesses.</a:t>
              </a:r>
              <a:endParaRPr b="1" sz="1200"/>
            </a:p>
          </p:txBody>
        </p:sp>
        <p:cxnSp>
          <p:nvCxnSpPr>
            <p:cNvPr id="430" name="Google Shape;430;g70ed8e85a6_4_1277"/>
            <p:cNvCxnSpPr/>
            <p:nvPr/>
          </p:nvCxnSpPr>
          <p:spPr>
            <a:xfrm>
              <a:off x="5209825" y="3648300"/>
              <a:ext cx="1286700" cy="0"/>
            </a:xfrm>
            <a:prstGeom prst="straightConnector1">
              <a:avLst/>
            </a:prstGeom>
            <a:noFill/>
            <a:ln cap="flat" cmpd="sng" w="9525">
              <a:solidFill>
                <a:srgbClr val="005E90"/>
              </a:solidFill>
              <a:prstDash val="solid"/>
              <a:round/>
              <a:headEnd len="sm" w="sm" type="none"/>
              <a:tailEnd len="med" w="med" type="oval"/>
            </a:ln>
          </p:spPr>
        </p:cxnSp>
      </p:grpSp>
      <p:sp>
        <p:nvSpPr>
          <p:cNvPr id="431" name="Google Shape;431;g70ed8e85a6_4_1277"/>
          <p:cNvSpPr txBox="1"/>
          <p:nvPr>
            <p:ph type="title"/>
          </p:nvPr>
        </p:nvSpPr>
        <p:spPr>
          <a:xfrm>
            <a:off x="6885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t>Appendix 8 Global Potential Analysis</a:t>
            </a:r>
            <a:endParaRPr b="1" sz="2400"/>
          </a:p>
        </p:txBody>
      </p:sp>
      <p:sp>
        <p:nvSpPr>
          <p:cNvPr id="432" name="Google Shape;432;g70ed8e85a6_4_1277"/>
          <p:cNvSpPr txBox="1"/>
          <p:nvPr/>
        </p:nvSpPr>
        <p:spPr>
          <a:xfrm>
            <a:off x="1033275" y="5467800"/>
            <a:ext cx="6753300" cy="14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Comment:</a:t>
            </a:r>
            <a:r>
              <a:rPr lang="en-US"/>
              <a:t> As three of the four globalization drivers are high, our product has great potential to go international.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g70fd416667_4_39"/>
          <p:cNvSpPr txBox="1"/>
          <p:nvPr>
            <p:ph type="title"/>
          </p:nvPr>
        </p:nvSpPr>
        <p:spPr>
          <a:xfrm>
            <a:off x="6858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a:t>
            </a:r>
            <a:r>
              <a:rPr lang="en-US" sz="2400">
                <a:solidFill>
                  <a:srgbClr val="000000"/>
                </a:solidFill>
              </a:rPr>
              <a:t>9</a:t>
            </a:r>
            <a:r>
              <a:rPr lang="en-US" sz="2400">
                <a:solidFill>
                  <a:srgbClr val="000000"/>
                </a:solidFill>
              </a:rPr>
              <a:t> Citation</a:t>
            </a:r>
            <a:endParaRPr sz="2400">
              <a:solidFill>
                <a:srgbClr val="000000"/>
              </a:solidFill>
            </a:endParaRPr>
          </a:p>
        </p:txBody>
      </p:sp>
      <p:sp>
        <p:nvSpPr>
          <p:cNvPr id="438" name="Google Shape;438;g70fd416667_4_39"/>
          <p:cNvSpPr txBox="1"/>
          <p:nvPr/>
        </p:nvSpPr>
        <p:spPr>
          <a:xfrm>
            <a:off x="685800" y="1538325"/>
            <a:ext cx="7527000" cy="11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highlight>
                  <a:srgbClr val="FFFFFF"/>
                </a:highlight>
              </a:rPr>
              <a:t>L</a:t>
            </a:r>
            <a:r>
              <a:rPr lang="en-US">
                <a:highlight>
                  <a:srgbClr val="FFFFFF"/>
                </a:highlight>
              </a:rPr>
              <a:t>efroy, T., Key, J., &amp; Kingwell, R. (2017). An examination of broadacre farm size and performance in western australia.</a:t>
            </a:r>
            <a:r>
              <a:rPr i="1" lang="en-US">
                <a:highlight>
                  <a:srgbClr val="FFFFFF"/>
                </a:highlight>
              </a:rPr>
              <a:t> The Australian Economic Review, 50</a:t>
            </a:r>
            <a:r>
              <a:rPr lang="en-US">
                <a:highlight>
                  <a:srgbClr val="FFFFFF"/>
                </a:highlight>
              </a:rPr>
              <a:t>(1), 52-65\. doi:http://dx.doi.org/10.1111/1467-8462.12186</a:t>
            </a:r>
            <a:endParaRPr>
              <a:highlight>
                <a:srgbClr val="FFFFFF"/>
              </a:highlight>
            </a:endParaRPr>
          </a:p>
        </p:txBody>
      </p:sp>
      <p:sp>
        <p:nvSpPr>
          <p:cNvPr id="439" name="Google Shape;439;g70fd416667_4_39"/>
          <p:cNvSpPr txBox="1"/>
          <p:nvPr/>
        </p:nvSpPr>
        <p:spPr>
          <a:xfrm>
            <a:off x="685800" y="4165875"/>
            <a:ext cx="6996900" cy="138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highlight>
                  <a:srgbClr val="FFFFFF"/>
                </a:highlight>
              </a:rPr>
              <a:t>Kirchner, Stephen (2012, Dec). Foreign Direct Investment in Australia Following the Australia–US Free Trade Agreement. Retrieved from </a:t>
            </a:r>
            <a:r>
              <a:rPr lang="en-US">
                <a:highlight>
                  <a:srgbClr val="FFFFFF"/>
                </a:highlight>
                <a:uFill>
                  <a:noFill/>
                </a:uFill>
                <a:hlinkClick r:id="rId3"/>
              </a:rPr>
              <a:t>https://onlinelibrary.wiley.com/doi/epdf/10.1111/j.1467-8462.2012.00686.x</a:t>
            </a:r>
            <a:endParaRPr/>
          </a:p>
        </p:txBody>
      </p:sp>
      <p:sp>
        <p:nvSpPr>
          <p:cNvPr id="440" name="Google Shape;440;g70fd416667_4_39"/>
          <p:cNvSpPr txBox="1"/>
          <p:nvPr>
            <p:ph type="title"/>
          </p:nvPr>
        </p:nvSpPr>
        <p:spPr>
          <a:xfrm>
            <a:off x="685800" y="12559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rPr>
              <a:t>A.</a:t>
            </a:r>
            <a:r>
              <a:rPr lang="en-US" sz="1800">
                <a:solidFill>
                  <a:srgbClr val="000000"/>
                </a:solidFill>
              </a:rPr>
              <a:t> Growing farm size</a:t>
            </a:r>
            <a:endParaRPr sz="1800">
              <a:solidFill>
                <a:srgbClr val="000000"/>
              </a:solidFill>
            </a:endParaRPr>
          </a:p>
        </p:txBody>
      </p:sp>
      <p:sp>
        <p:nvSpPr>
          <p:cNvPr id="441" name="Google Shape;441;g70fd416667_4_39"/>
          <p:cNvSpPr txBox="1"/>
          <p:nvPr>
            <p:ph type="title"/>
          </p:nvPr>
        </p:nvSpPr>
        <p:spPr>
          <a:xfrm>
            <a:off x="693900" y="2702618"/>
            <a:ext cx="7756200" cy="18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rPr>
              <a:t>B. </a:t>
            </a:r>
            <a:r>
              <a:rPr lang="en-US" sz="1800">
                <a:solidFill>
                  <a:srgbClr val="000000"/>
                </a:solidFill>
              </a:rPr>
              <a:t>Political</a:t>
            </a:r>
            <a:r>
              <a:rPr lang="en-US" sz="1800">
                <a:solidFill>
                  <a:srgbClr val="000000"/>
                </a:solidFill>
              </a:rPr>
              <a:t>, Legal, and </a:t>
            </a:r>
            <a:r>
              <a:rPr lang="en-US" sz="1800">
                <a:solidFill>
                  <a:srgbClr val="000000"/>
                </a:solidFill>
              </a:rPr>
              <a:t>Infrastructure</a:t>
            </a:r>
            <a:endParaRPr sz="1800">
              <a:solidFill>
                <a:srgbClr val="000000"/>
              </a:solidFill>
            </a:endParaRPr>
          </a:p>
          <a:p>
            <a:pPr indent="0" lvl="0" marL="0" rtl="0" algn="l">
              <a:lnSpc>
                <a:spcPct val="115000"/>
              </a:lnSpc>
              <a:spcBef>
                <a:spcPts val="1200"/>
              </a:spcBef>
              <a:spcAft>
                <a:spcPts val="0"/>
              </a:spcAft>
              <a:buClr>
                <a:schemeClr val="dk1"/>
              </a:buClr>
              <a:buSzPts val="1100"/>
              <a:buFont typeface="Arial"/>
              <a:buNone/>
            </a:pPr>
            <a:r>
              <a:rPr b="0" lang="en-US" sz="1400">
                <a:solidFill>
                  <a:srgbClr val="000000"/>
                </a:solidFill>
                <a:highlight>
                  <a:srgbClr val="FFFFFF"/>
                </a:highlight>
              </a:rPr>
              <a:t>Taylor, J. (2019, July 27). 5G in Australia: getting up to speed with the future of mobile. Retrieved from </a:t>
            </a:r>
            <a:r>
              <a:rPr b="0" lang="en-US" sz="1400">
                <a:solidFill>
                  <a:srgbClr val="000000"/>
                </a:solidFill>
                <a:highlight>
                  <a:srgbClr val="FFFFFF"/>
                </a:highlight>
                <a:uFill>
                  <a:noFill/>
                </a:uFill>
                <a:hlinkClick r:id="rId4"/>
              </a:rPr>
              <a:t>https://www.theguardian.com/technology/2019/jul/28/5g-in-australia-getting-up-to-speed-with-the-future-of-mobile</a:t>
            </a:r>
            <a:r>
              <a:rPr b="0" lang="en-US" sz="1400">
                <a:solidFill>
                  <a:srgbClr val="000000"/>
                </a:solidFill>
                <a:highlight>
                  <a:srgbClr val="FFFFFF"/>
                </a:highlight>
              </a:rPr>
              <a:t> </a:t>
            </a:r>
            <a:endParaRPr b="0" sz="1400">
              <a:solidFill>
                <a:srgbClr val="000000"/>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t/>
            </a:r>
            <a:endParaRPr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g70fd416667_0_1"/>
          <p:cNvSpPr txBox="1"/>
          <p:nvPr>
            <p:ph type="title"/>
          </p:nvPr>
        </p:nvSpPr>
        <p:spPr>
          <a:xfrm>
            <a:off x="6858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9 Citation</a:t>
            </a:r>
            <a:endParaRPr sz="2400">
              <a:solidFill>
                <a:srgbClr val="000000"/>
              </a:solidFill>
            </a:endParaRPr>
          </a:p>
        </p:txBody>
      </p:sp>
      <p:sp>
        <p:nvSpPr>
          <p:cNvPr id="447" name="Google Shape;447;g70fd416667_0_1"/>
          <p:cNvSpPr txBox="1"/>
          <p:nvPr/>
        </p:nvSpPr>
        <p:spPr>
          <a:xfrm>
            <a:off x="685800" y="2952425"/>
            <a:ext cx="6996900" cy="701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US"/>
              <a:t>Best Drones For Agriculture 2020: The Ultimate Buyer's Guide Andrew Nixon - https://bestdroneforthejob.com/drone-buying-guides/agriculture-drone-buyers-guide/</a:t>
            </a:r>
            <a:endParaRPr/>
          </a:p>
        </p:txBody>
      </p:sp>
      <p:sp>
        <p:nvSpPr>
          <p:cNvPr id="448" name="Google Shape;448;g70fd416667_0_1"/>
          <p:cNvSpPr txBox="1"/>
          <p:nvPr>
            <p:ph type="title"/>
          </p:nvPr>
        </p:nvSpPr>
        <p:spPr>
          <a:xfrm>
            <a:off x="685800" y="2626428"/>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rPr>
              <a:t>D</a:t>
            </a:r>
            <a:r>
              <a:rPr lang="en-US" sz="1800">
                <a:solidFill>
                  <a:srgbClr val="000000"/>
                </a:solidFill>
              </a:rPr>
              <a:t>. Drone access</a:t>
            </a:r>
            <a:r>
              <a:rPr lang="en-US" sz="1800">
                <a:solidFill>
                  <a:srgbClr val="000000"/>
                </a:solidFill>
              </a:rPr>
              <a:t>ories </a:t>
            </a:r>
            <a:endParaRPr sz="1800">
              <a:solidFill>
                <a:srgbClr val="000000"/>
              </a:solidFill>
            </a:endParaRPr>
          </a:p>
        </p:txBody>
      </p:sp>
      <p:sp>
        <p:nvSpPr>
          <p:cNvPr id="449" name="Google Shape;449;g70fd416667_0_1"/>
          <p:cNvSpPr txBox="1"/>
          <p:nvPr/>
        </p:nvSpPr>
        <p:spPr>
          <a:xfrm>
            <a:off x="685800" y="4196525"/>
            <a:ext cx="6996900" cy="12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
        <p:nvSpPr>
          <p:cNvPr id="450" name="Google Shape;450;g70fd416667_0_1"/>
          <p:cNvSpPr txBox="1"/>
          <p:nvPr>
            <p:ph type="title"/>
          </p:nvPr>
        </p:nvSpPr>
        <p:spPr>
          <a:xfrm>
            <a:off x="685800" y="3769428"/>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0000"/>
                </a:solidFill>
              </a:rPr>
              <a:t>E.</a:t>
            </a:r>
            <a:r>
              <a:rPr lang="en-US" sz="1800">
                <a:solidFill>
                  <a:srgbClr val="000000"/>
                </a:solidFill>
              </a:rPr>
              <a:t> Precision agriculture in Australia</a:t>
            </a:r>
            <a:endParaRPr sz="1800">
              <a:solidFill>
                <a:srgbClr val="000000"/>
              </a:solidFill>
            </a:endParaRPr>
          </a:p>
          <a:p>
            <a:pPr indent="0" lvl="0" marL="0" rtl="0" algn="l">
              <a:lnSpc>
                <a:spcPct val="115000"/>
              </a:lnSpc>
              <a:spcBef>
                <a:spcPts val="0"/>
              </a:spcBef>
              <a:spcAft>
                <a:spcPts val="0"/>
              </a:spcAft>
              <a:buClr>
                <a:schemeClr val="dk1"/>
              </a:buClr>
              <a:buSzPts val="1100"/>
              <a:buFont typeface="Arial"/>
              <a:buNone/>
            </a:pPr>
            <a:r>
              <a:t/>
            </a:r>
            <a:endParaRPr b="0" sz="1400">
              <a:solidFill>
                <a:srgbClr val="000000"/>
              </a:solidFill>
            </a:endParaRPr>
          </a:p>
          <a:p>
            <a:pPr indent="0" lvl="0" marL="0" rtl="0" algn="l">
              <a:lnSpc>
                <a:spcPct val="115000"/>
              </a:lnSpc>
              <a:spcBef>
                <a:spcPts val="0"/>
              </a:spcBef>
              <a:spcAft>
                <a:spcPts val="0"/>
              </a:spcAft>
              <a:buClr>
                <a:schemeClr val="dk1"/>
              </a:buClr>
              <a:buSzPts val="1100"/>
              <a:buFont typeface="Arial"/>
              <a:buNone/>
            </a:pPr>
            <a:r>
              <a:rPr b="0" lang="en-US" sz="1400">
                <a:solidFill>
                  <a:srgbClr val="000000"/>
                </a:solidFill>
              </a:rPr>
              <a:t>Bramley, Robert &amp; Trengove, Sam. (2013). Precision agriculture in Australia: present status and recent developments. Engenharia Agrícola. 33. 575-588. 10.1590/S0100-69162013000300014. </a:t>
            </a:r>
            <a:endParaRPr b="0" sz="1400">
              <a:solidFill>
                <a:srgbClr val="000000"/>
              </a:solidFill>
            </a:endParaRPr>
          </a:p>
          <a:p>
            <a:pPr indent="0" lvl="0" marL="0" rtl="0" algn="l">
              <a:lnSpc>
                <a:spcPct val="115000"/>
              </a:lnSpc>
              <a:spcBef>
                <a:spcPts val="0"/>
              </a:spcBef>
              <a:spcAft>
                <a:spcPts val="0"/>
              </a:spcAft>
              <a:buClr>
                <a:schemeClr val="dk1"/>
              </a:buClr>
              <a:buSzPts val="1100"/>
              <a:buFont typeface="Arial"/>
              <a:buNone/>
            </a:pPr>
            <a:r>
              <a:rPr b="0" lang="en-US" sz="1400">
                <a:solidFill>
                  <a:srgbClr val="000000"/>
                </a:solidFill>
                <a:uFill>
                  <a:noFill/>
                </a:uFill>
                <a:hlinkClick r:id="rId3"/>
              </a:rPr>
              <a:t>https://www.researchgate.net/publication/262706376_Precision_agriculture_in_Australia_present_status_and_recent_developments</a:t>
            </a:r>
            <a:endParaRPr sz="1400">
              <a:solidFill>
                <a:srgbClr val="000000"/>
              </a:solidFill>
            </a:endParaRPr>
          </a:p>
        </p:txBody>
      </p:sp>
      <p:sp>
        <p:nvSpPr>
          <p:cNvPr id="451" name="Google Shape;451;g70fd416667_0_1"/>
          <p:cNvSpPr txBox="1"/>
          <p:nvPr/>
        </p:nvSpPr>
        <p:spPr>
          <a:xfrm>
            <a:off x="685800" y="1230478"/>
            <a:ext cx="7756200" cy="25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a:t>
            </a:r>
            <a:r>
              <a:rPr b="1" lang="en-US" sz="1800"/>
              <a:t>. Wheat water and nutrients</a:t>
            </a:r>
            <a:endParaRPr/>
          </a:p>
          <a:p>
            <a:pPr indent="0" lvl="0" marL="0" rtl="0" algn="l">
              <a:lnSpc>
                <a:spcPct val="115000"/>
              </a:lnSpc>
              <a:spcBef>
                <a:spcPts val="1200"/>
              </a:spcBef>
              <a:spcAft>
                <a:spcPts val="1200"/>
              </a:spcAft>
              <a:buNone/>
            </a:pPr>
            <a:r>
              <a:rPr lang="en-US"/>
              <a:t>Chen, W., Bell, R. W., Brennan, R. F., Bowden, J. W., Dobermann, A., Rengel, Z., et al. (2009). Key crop nutrient management issues in the Western Australia grains industry: a review. Australian Journal of Soil Research, 47, 1–18.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g70ed8e85a6_4_970"/>
          <p:cNvSpPr txBox="1"/>
          <p:nvPr>
            <p:ph idx="1" type="body"/>
          </p:nvPr>
        </p:nvSpPr>
        <p:spPr>
          <a:xfrm>
            <a:off x="699250" y="1189674"/>
            <a:ext cx="7745400" cy="3842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t/>
            </a:r>
            <a:endParaRPr>
              <a:solidFill>
                <a:srgbClr val="000000"/>
              </a:solidFill>
            </a:endParaRPr>
          </a:p>
          <a:p>
            <a:pPr indent="0" lvl="0" marL="0" rtl="0" algn="l">
              <a:spcBef>
                <a:spcPts val="0"/>
              </a:spcBef>
              <a:spcAft>
                <a:spcPts val="0"/>
              </a:spcAft>
              <a:buSzPts val="2400"/>
              <a:buNone/>
            </a:pPr>
            <a:r>
              <a:t/>
            </a:r>
            <a:endParaRPr>
              <a:solidFill>
                <a:srgbClr val="000000"/>
              </a:solidFill>
            </a:endParaRPr>
          </a:p>
          <a:p>
            <a:pPr indent="-381000" lvl="0" marL="457200" rtl="0" algn="l">
              <a:spcBef>
                <a:spcPts val="0"/>
              </a:spcBef>
              <a:spcAft>
                <a:spcPts val="0"/>
              </a:spcAft>
              <a:buClr>
                <a:srgbClr val="000000"/>
              </a:buClr>
              <a:buSzPts val="2400"/>
              <a:buFont typeface="Arial"/>
              <a:buAutoNum type="arabicPeriod"/>
            </a:pPr>
            <a:r>
              <a:rPr lang="en-US">
                <a:solidFill>
                  <a:srgbClr val="000000"/>
                </a:solidFill>
              </a:rPr>
              <a:t>Australia is the right market for precision agricultural hardware.</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81000" lvl="0" marL="457200" rtl="0" algn="l">
              <a:spcBef>
                <a:spcPts val="0"/>
              </a:spcBef>
              <a:spcAft>
                <a:spcPts val="0"/>
              </a:spcAft>
              <a:buClr>
                <a:srgbClr val="888888"/>
              </a:buClr>
              <a:buSzPts val="2400"/>
              <a:buFont typeface="Arial"/>
              <a:buAutoNum type="arabicPeriod"/>
            </a:pPr>
            <a:r>
              <a:rPr lang="en-US">
                <a:solidFill>
                  <a:srgbClr val="888888"/>
                </a:solidFill>
              </a:rPr>
              <a:t>Launch in Australia will maximize profit.</a:t>
            </a:r>
            <a:endParaRPr>
              <a:solidFill>
                <a:srgbClr val="888888"/>
              </a:solidFill>
            </a:endParaRPr>
          </a:p>
          <a:p>
            <a:pPr indent="0" lvl="0" marL="457200" rtl="0" algn="l">
              <a:spcBef>
                <a:spcPts val="0"/>
              </a:spcBef>
              <a:spcAft>
                <a:spcPts val="0"/>
              </a:spcAft>
              <a:buNone/>
            </a:pPr>
            <a:r>
              <a:t/>
            </a:r>
            <a:endParaRPr>
              <a:solidFill>
                <a:srgbClr val="888888"/>
              </a:solidFill>
            </a:endParaRPr>
          </a:p>
          <a:p>
            <a:pPr indent="-381000" lvl="0" marL="457200" rtl="0" algn="l">
              <a:spcBef>
                <a:spcPts val="0"/>
              </a:spcBef>
              <a:spcAft>
                <a:spcPts val="0"/>
              </a:spcAft>
              <a:buClr>
                <a:srgbClr val="888888"/>
              </a:buClr>
              <a:buSzPts val="2400"/>
              <a:buFont typeface="Arial"/>
              <a:buAutoNum type="arabicPeriod"/>
            </a:pPr>
            <a:r>
              <a:rPr lang="en-US">
                <a:solidFill>
                  <a:srgbClr val="888888"/>
                </a:solidFill>
              </a:rPr>
              <a:t>First-mover advantage is achievable in Australia.</a:t>
            </a:r>
            <a:endParaRPr>
              <a:solidFill>
                <a:srgbClr val="88888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7105cc29b7_3_8"/>
          <p:cNvSpPr txBox="1"/>
          <p:nvPr>
            <p:ph type="title"/>
          </p:nvPr>
        </p:nvSpPr>
        <p:spPr>
          <a:xfrm>
            <a:off x="685800" y="570153"/>
            <a:ext cx="7756200" cy="55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00000"/>
                </a:solidFill>
              </a:rPr>
              <a:t>Appendix 9 Citation</a:t>
            </a:r>
            <a:endParaRPr sz="2400">
              <a:solidFill>
                <a:srgbClr val="000000"/>
              </a:solidFill>
            </a:endParaRPr>
          </a:p>
        </p:txBody>
      </p:sp>
      <p:sp>
        <p:nvSpPr>
          <p:cNvPr id="457" name="Google Shape;457;g7105cc29b7_3_8"/>
          <p:cNvSpPr txBox="1"/>
          <p:nvPr/>
        </p:nvSpPr>
        <p:spPr>
          <a:xfrm>
            <a:off x="685800" y="1078076"/>
            <a:ext cx="7756200" cy="139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800"/>
              <a:t>F. Australia Drone Regulation </a:t>
            </a:r>
            <a:endParaRPr b="1" sz="1800"/>
          </a:p>
          <a:p>
            <a:pPr indent="0" lvl="0" marL="0" rtl="0" algn="l">
              <a:spcBef>
                <a:spcPts val="1200"/>
              </a:spcBef>
              <a:spcAft>
                <a:spcPts val="0"/>
              </a:spcAft>
              <a:buClr>
                <a:schemeClr val="dk1"/>
              </a:buClr>
              <a:buSzPts val="1100"/>
              <a:buFont typeface="Arial"/>
              <a:buNone/>
            </a:pPr>
            <a:r>
              <a:rPr i="1" lang="en-US"/>
              <a:t>Drones</a:t>
            </a:r>
            <a:r>
              <a:rPr lang="en-US">
                <a:highlight>
                  <a:srgbClr val="FFFFFF"/>
                </a:highlight>
              </a:rPr>
              <a:t>. Civil Aviation Safety Authority. (2020). Retrieved 6 March 2020, from </a:t>
            </a:r>
            <a:r>
              <a:rPr lang="en-US">
                <a:highlight>
                  <a:srgbClr val="FFFFFF"/>
                </a:highlight>
                <a:uFill>
                  <a:noFill/>
                </a:uFill>
                <a:hlinkClick r:id="rId3"/>
              </a:rPr>
              <a:t>https://www.casa.gov.au/drones</a:t>
            </a:r>
            <a:r>
              <a:rPr lang="en-US">
                <a:highlight>
                  <a:srgbClr val="FFFFFF"/>
                </a:highlight>
              </a:rPr>
              <a:t>.</a:t>
            </a:r>
            <a:endParaRPr>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p:txBody>
      </p:sp>
      <p:sp>
        <p:nvSpPr>
          <p:cNvPr id="458" name="Google Shape;458;g7105cc29b7_3_8"/>
          <p:cNvSpPr txBox="1"/>
          <p:nvPr/>
        </p:nvSpPr>
        <p:spPr>
          <a:xfrm>
            <a:off x="685800" y="2321575"/>
            <a:ext cx="7756200" cy="119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800"/>
              <a:t>G. </a:t>
            </a:r>
            <a:r>
              <a:rPr b="1" lang="en-US" sz="1800"/>
              <a:t>Agricultural Adoption:</a:t>
            </a:r>
            <a:endParaRPr sz="1100">
              <a:solidFill>
                <a:schemeClr val="dk1"/>
              </a:solidFill>
            </a:endParaRPr>
          </a:p>
          <a:p>
            <a:pPr indent="0" lvl="0" marL="0" rtl="0" algn="l">
              <a:lnSpc>
                <a:spcPct val="115000"/>
              </a:lnSpc>
              <a:spcBef>
                <a:spcPts val="1200"/>
              </a:spcBef>
              <a:spcAft>
                <a:spcPts val="1200"/>
              </a:spcAft>
              <a:buNone/>
            </a:pPr>
            <a:r>
              <a:rPr i="1" lang="en-US">
                <a:solidFill>
                  <a:schemeClr val="dk1"/>
                </a:solidFill>
              </a:rPr>
              <a:t>Tey, Y. S., &amp; Brindal, M. (2012). Factors influencing the adoption of precision agricultural technologies: A review for policy implications. Precision Agriculture, 13(6), 713-730. doi:http://dx.doi.org/10.1007/s11119-012-9273-6</a:t>
            </a:r>
            <a:endParaRPr sz="900">
              <a:solidFill>
                <a:srgbClr val="555555"/>
              </a:solidFill>
              <a:highlight>
                <a:srgbClr val="FFFFFF"/>
              </a:highlight>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704a55160d_0_0"/>
          <p:cNvSpPr txBox="1"/>
          <p:nvPr>
            <p:ph idx="1" type="body"/>
          </p:nvPr>
        </p:nvSpPr>
        <p:spPr>
          <a:xfrm>
            <a:off x="699300" y="1439750"/>
            <a:ext cx="8035800" cy="35121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000000"/>
              </a:buClr>
              <a:buSzPts val="1800"/>
              <a:buChar char="●"/>
            </a:pPr>
            <a:r>
              <a:rPr lang="en-US" sz="1800">
                <a:solidFill>
                  <a:srgbClr val="000000"/>
                </a:solidFill>
              </a:rPr>
              <a:t>Drone regulation is </a:t>
            </a:r>
            <a:r>
              <a:rPr lang="en-US" sz="1800">
                <a:solidFill>
                  <a:srgbClr val="000000"/>
                </a:solidFill>
              </a:rPr>
              <a:t>favorable</a:t>
            </a:r>
            <a:r>
              <a:rPr lang="en-US" sz="1800">
                <a:solidFill>
                  <a:srgbClr val="000000"/>
                </a:solidFill>
              </a:rPr>
              <a:t> to </a:t>
            </a:r>
            <a:r>
              <a:rPr lang="en-US" sz="1800">
                <a:solidFill>
                  <a:srgbClr val="000000"/>
                </a:solidFill>
              </a:rPr>
              <a:t>precision</a:t>
            </a:r>
            <a:r>
              <a:rPr lang="en-US" sz="1800">
                <a:solidFill>
                  <a:srgbClr val="000000"/>
                </a:solidFill>
              </a:rPr>
              <a:t> </a:t>
            </a:r>
            <a:r>
              <a:rPr lang="en-US" sz="1800">
                <a:solidFill>
                  <a:srgbClr val="0E101A"/>
                </a:solidFill>
              </a:rPr>
              <a:t>agriculture</a:t>
            </a:r>
            <a:r>
              <a:rPr lang="en-US" sz="1800">
                <a:solidFill>
                  <a:srgbClr val="000000"/>
                </a:solidFill>
              </a:rPr>
              <a:t> in Australia</a:t>
            </a:r>
            <a:r>
              <a:rPr lang="en-US" sz="1800">
                <a:solidFill>
                  <a:srgbClr val="000000"/>
                </a:solidFill>
              </a:rPr>
              <a:t>. </a:t>
            </a:r>
            <a:endParaRPr sz="1800">
              <a:solidFill>
                <a:srgbClr val="000000"/>
              </a:solidFill>
            </a:endParaRPr>
          </a:p>
          <a:p>
            <a:pPr indent="0" lvl="0" marL="13716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342900" lvl="0" marL="457200" rtl="0" algn="l">
              <a:spcBef>
                <a:spcPts val="0"/>
              </a:spcBef>
              <a:spcAft>
                <a:spcPts val="0"/>
              </a:spcAft>
              <a:buClr>
                <a:srgbClr val="000000"/>
              </a:buClr>
              <a:buSzPts val="1800"/>
              <a:buChar char="●"/>
            </a:pPr>
            <a:r>
              <a:rPr lang="en-US" sz="1800">
                <a:solidFill>
                  <a:srgbClr val="000000"/>
                </a:solidFill>
              </a:rPr>
              <a:t>Customer’s high ability to pay in Australia  </a:t>
            </a:r>
            <a:endParaRPr sz="1800">
              <a:solidFill>
                <a:srgbClr val="000000"/>
              </a:solidFill>
            </a:endParaRPr>
          </a:p>
        </p:txBody>
      </p:sp>
      <p:sp>
        <p:nvSpPr>
          <p:cNvPr id="161" name="Google Shape;161;g704a55160d_0_0"/>
          <p:cNvSpPr txBox="1"/>
          <p:nvPr>
            <p:ph type="title"/>
          </p:nvPr>
        </p:nvSpPr>
        <p:spPr>
          <a:xfrm>
            <a:off x="693840" y="0"/>
            <a:ext cx="77562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rgbClr val="000000"/>
                </a:solidFill>
              </a:rPr>
              <a:t>Australia is the right market for precision agricultural hardware</a:t>
            </a:r>
            <a:endParaRPr>
              <a:solidFill>
                <a:srgbClr val="000000"/>
              </a:solidFill>
            </a:endParaRPr>
          </a:p>
        </p:txBody>
      </p:sp>
      <p:sp>
        <p:nvSpPr>
          <p:cNvPr id="162" name="Google Shape;162;g704a55160d_0_0"/>
          <p:cNvSpPr txBox="1"/>
          <p:nvPr/>
        </p:nvSpPr>
        <p:spPr>
          <a:xfrm>
            <a:off x="932688" y="5550408"/>
            <a:ext cx="3616800" cy="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r>
              <a:rPr lang="en-US"/>
              <a:t>ource: </a:t>
            </a:r>
            <a:endParaRPr/>
          </a:p>
          <a:p>
            <a:pPr indent="0" lvl="0" marL="0" rtl="0" algn="l">
              <a:spcBef>
                <a:spcPts val="0"/>
              </a:spcBef>
              <a:spcAft>
                <a:spcPts val="0"/>
              </a:spcAft>
              <a:buNone/>
            </a:pPr>
            <a:r>
              <a:rPr lang="en-US" sz="1200" u="sng">
                <a:hlinkClick r:id="rId3"/>
              </a:rPr>
              <a:t>https://www.casa.gov.au/dron</a:t>
            </a:r>
            <a:r>
              <a:rPr lang="en-US" sz="1200" u="sng">
                <a:hlinkClick r:id="rId4"/>
              </a:rPr>
              <a:t>es</a:t>
            </a:r>
            <a:r>
              <a:rPr lang="en-US"/>
              <a:t> </a:t>
            </a:r>
            <a:endParaRPr/>
          </a:p>
          <a:p>
            <a:pPr indent="0" lvl="0" marL="0" rtl="0" algn="l">
              <a:spcBef>
                <a:spcPts val="0"/>
              </a:spcBef>
              <a:spcAft>
                <a:spcPts val="0"/>
              </a:spcAft>
              <a:buNone/>
            </a:pPr>
            <a:r>
              <a:t/>
            </a:r>
            <a:endParaRPr/>
          </a:p>
        </p:txBody>
      </p:sp>
      <p:pic>
        <p:nvPicPr>
          <p:cNvPr id="163" name="Google Shape;163;g704a55160d_0_0"/>
          <p:cNvPicPr preferRelativeResize="0"/>
          <p:nvPr/>
        </p:nvPicPr>
        <p:blipFill>
          <a:blip r:embed="rId5">
            <a:alphaModFix/>
          </a:blip>
          <a:stretch>
            <a:fillRect/>
          </a:stretch>
        </p:blipFill>
        <p:spPr>
          <a:xfrm>
            <a:off x="2461500" y="2863925"/>
            <a:ext cx="4024799" cy="242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g70ed8e85a6_4_910"/>
          <p:cNvSpPr txBox="1"/>
          <p:nvPr>
            <p:ph type="title"/>
          </p:nvPr>
        </p:nvSpPr>
        <p:spPr>
          <a:xfrm>
            <a:off x="2483116" y="1053250"/>
            <a:ext cx="7923900" cy="105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4000"/>
              <a:buNone/>
            </a:pPr>
            <a:r>
              <a:rPr lang="en-US" sz="1800">
                <a:solidFill>
                  <a:srgbClr val="000000"/>
                </a:solidFill>
              </a:rPr>
              <a:t>Legal, </a:t>
            </a:r>
            <a:r>
              <a:rPr lang="en-US" sz="1800">
                <a:solidFill>
                  <a:schemeClr val="dk1"/>
                </a:solidFill>
              </a:rPr>
              <a:t>Political,</a:t>
            </a:r>
            <a:r>
              <a:rPr lang="en-US" sz="1800">
                <a:solidFill>
                  <a:srgbClr val="000000"/>
                </a:solidFill>
              </a:rPr>
              <a:t> and </a:t>
            </a:r>
            <a:r>
              <a:rPr lang="en-US" sz="1800">
                <a:solidFill>
                  <a:srgbClr val="000000"/>
                </a:solidFill>
              </a:rPr>
              <a:t>Infrastructure</a:t>
            </a:r>
            <a:endParaRPr sz="1800">
              <a:solidFill>
                <a:srgbClr val="000000"/>
              </a:solidFill>
            </a:endParaRPr>
          </a:p>
        </p:txBody>
      </p:sp>
      <p:grpSp>
        <p:nvGrpSpPr>
          <p:cNvPr id="169" name="Google Shape;169;g70ed8e85a6_4_910"/>
          <p:cNvGrpSpPr/>
          <p:nvPr/>
        </p:nvGrpSpPr>
        <p:grpSpPr>
          <a:xfrm>
            <a:off x="578995" y="1573419"/>
            <a:ext cx="3866964" cy="3711155"/>
            <a:chOff x="1118234" y="283725"/>
            <a:chExt cx="2090816" cy="4076400"/>
          </a:xfrm>
        </p:grpSpPr>
        <p:sp>
          <p:nvSpPr>
            <p:cNvPr id="170" name="Google Shape;170;g70ed8e85a6_4_910"/>
            <p:cNvSpPr/>
            <p:nvPr/>
          </p:nvSpPr>
          <p:spPr>
            <a:xfrm>
              <a:off x="1178650" y="283725"/>
              <a:ext cx="2030400" cy="4076400"/>
            </a:xfrm>
            <a:prstGeom prst="rect">
              <a:avLst/>
            </a:prstGeom>
            <a:solidFill>
              <a:srgbClr val="B6E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1" name="Google Shape;171;g70ed8e85a6_4_910"/>
            <p:cNvSpPr/>
            <p:nvPr/>
          </p:nvSpPr>
          <p:spPr>
            <a:xfrm>
              <a:off x="1118234" y="341749"/>
              <a:ext cx="2048100" cy="675000"/>
            </a:xfrm>
            <a:prstGeom prst="rect">
              <a:avLst/>
            </a:prstGeom>
            <a:solidFill>
              <a:srgbClr val="FFFFFF"/>
            </a:solidFill>
            <a:ln cap="flat" cmpd="sng" w="19050">
              <a:solidFill>
                <a:srgbClr val="B6E1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2" name="Google Shape;172;g70ed8e85a6_4_910"/>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Roboto"/>
                  <a:ea typeface="Roboto"/>
                  <a:cs typeface="Roboto"/>
                  <a:sym typeface="Roboto"/>
                </a:rPr>
                <a:t>Legal &amp; Political</a:t>
              </a:r>
              <a:endParaRPr sz="1600">
                <a:latin typeface="Roboto Thin"/>
                <a:ea typeface="Roboto Thin"/>
                <a:cs typeface="Roboto Thin"/>
                <a:sym typeface="Roboto Thin"/>
              </a:endParaRPr>
            </a:p>
          </p:txBody>
        </p:sp>
        <p:sp>
          <p:nvSpPr>
            <p:cNvPr id="173" name="Google Shape;173;g70ed8e85a6_4_910"/>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4" name="Google Shape;174;g70ed8e85a6_4_910"/>
            <p:cNvSpPr/>
            <p:nvPr/>
          </p:nvSpPr>
          <p:spPr>
            <a:xfrm>
              <a:off x="1118308" y="1414766"/>
              <a:ext cx="2030400" cy="1085400"/>
            </a:xfrm>
            <a:prstGeom prst="rect">
              <a:avLst/>
            </a:prstGeom>
            <a:noFill/>
            <a:ln>
              <a:noFill/>
            </a:ln>
          </p:spPr>
          <p:txBody>
            <a:bodyPr anchorCtr="0" anchor="t" bIns="91425" lIns="91425" spcFirstLastPara="1" rIns="91425" wrap="square" tIns="91425">
              <a:noAutofit/>
            </a:bodyPr>
            <a:lstStyle/>
            <a:p>
              <a:pPr indent="-317500" lvl="0" marL="457200" rtl="0" algn="l">
                <a:spcBef>
                  <a:spcPts val="480"/>
                </a:spcBef>
                <a:spcAft>
                  <a:spcPts val="0"/>
                </a:spcAft>
                <a:buSzPts val="1400"/>
                <a:buChar char="●"/>
              </a:pPr>
              <a:r>
                <a:rPr b="1" lang="en-US">
                  <a:solidFill>
                    <a:schemeClr val="dk1"/>
                  </a:solidFill>
                </a:rPr>
                <a:t>Legal: </a:t>
              </a:r>
              <a:endParaRPr b="1">
                <a:solidFill>
                  <a:schemeClr val="dk1"/>
                </a:solidFill>
              </a:endParaRPr>
            </a:p>
            <a:p>
              <a:pPr indent="-317500" lvl="1" marL="914400" rtl="0" algn="l">
                <a:spcBef>
                  <a:spcPts val="0"/>
                </a:spcBef>
                <a:spcAft>
                  <a:spcPts val="0"/>
                </a:spcAft>
                <a:buSzPts val="1400"/>
                <a:buChar char="○"/>
              </a:pPr>
              <a:r>
                <a:rPr lang="en-US"/>
                <a:t>Australia ranks the 4th in terms of </a:t>
              </a:r>
              <a:r>
                <a:rPr lang="en-US"/>
                <a:t>getting</a:t>
              </a:r>
              <a:r>
                <a:rPr lang="en-US"/>
                <a:t> credit. </a:t>
              </a:r>
              <a:endParaRPr/>
            </a:p>
            <a:p>
              <a:pPr indent="-317500" lvl="1" marL="914400" rtl="0" algn="l">
                <a:spcBef>
                  <a:spcPts val="0"/>
                </a:spcBef>
                <a:spcAft>
                  <a:spcPts val="0"/>
                </a:spcAft>
                <a:buSzPts val="1400"/>
                <a:buChar char="○"/>
              </a:pPr>
              <a:r>
                <a:rPr lang="en-US">
                  <a:solidFill>
                    <a:schemeClr val="dk1"/>
                  </a:solidFill>
                </a:rPr>
                <a:t>Australia ranks the 6th in terms of enforcing contracts.</a:t>
              </a:r>
              <a:endParaRPr/>
            </a:p>
            <a:p>
              <a:pPr indent="-317500" lvl="0" marL="457200" rtl="0" algn="l">
                <a:spcBef>
                  <a:spcPts val="0"/>
                </a:spcBef>
                <a:spcAft>
                  <a:spcPts val="0"/>
                </a:spcAft>
                <a:buSzPts val="1400"/>
                <a:buChar char="●"/>
              </a:pPr>
              <a:r>
                <a:rPr b="1" lang="en-US"/>
                <a:t>Political:</a:t>
              </a:r>
              <a:r>
                <a:rPr lang="en-US"/>
                <a:t> </a:t>
              </a:r>
              <a:endParaRPr/>
            </a:p>
            <a:p>
              <a:pPr indent="-317500" lvl="1" marL="914400" rtl="0" algn="l">
                <a:spcBef>
                  <a:spcPts val="0"/>
                </a:spcBef>
                <a:spcAft>
                  <a:spcPts val="0"/>
                </a:spcAft>
                <a:buSzPts val="1400"/>
                <a:buChar char="○"/>
              </a:pPr>
              <a:r>
                <a:rPr lang="en-US"/>
                <a:t>Australia’s investment climate is conducive to investment from the United States based on the Australia-US Free Trade Agreement (AUSFTA)</a:t>
              </a:r>
              <a:endParaRPr>
                <a:latin typeface="Roboto"/>
                <a:ea typeface="Roboto"/>
                <a:cs typeface="Roboto"/>
                <a:sym typeface="Roboto"/>
              </a:endParaRPr>
            </a:p>
          </p:txBody>
        </p:sp>
      </p:grpSp>
      <p:grpSp>
        <p:nvGrpSpPr>
          <p:cNvPr id="175" name="Google Shape;175;g70ed8e85a6_4_910"/>
          <p:cNvGrpSpPr/>
          <p:nvPr/>
        </p:nvGrpSpPr>
        <p:grpSpPr>
          <a:xfrm>
            <a:off x="4693141" y="1573419"/>
            <a:ext cx="3866993" cy="3711155"/>
            <a:chOff x="1118218" y="283725"/>
            <a:chExt cx="2090832" cy="4076400"/>
          </a:xfrm>
        </p:grpSpPr>
        <p:sp>
          <p:nvSpPr>
            <p:cNvPr id="176" name="Google Shape;176;g70ed8e85a6_4_910"/>
            <p:cNvSpPr/>
            <p:nvPr/>
          </p:nvSpPr>
          <p:spPr>
            <a:xfrm>
              <a:off x="1178650" y="283725"/>
              <a:ext cx="2030400" cy="4076400"/>
            </a:xfrm>
            <a:prstGeom prst="rect">
              <a:avLst/>
            </a:prstGeom>
            <a:solidFill>
              <a:srgbClr val="B6E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7" name="Google Shape;177;g70ed8e85a6_4_910"/>
            <p:cNvSpPr/>
            <p:nvPr/>
          </p:nvSpPr>
          <p:spPr>
            <a:xfrm>
              <a:off x="1118218" y="341749"/>
              <a:ext cx="2048100" cy="675000"/>
            </a:xfrm>
            <a:prstGeom prst="rect">
              <a:avLst/>
            </a:prstGeom>
            <a:solidFill>
              <a:srgbClr val="FFFFFF"/>
            </a:solidFill>
            <a:ln cap="flat" cmpd="sng" w="19050">
              <a:solidFill>
                <a:srgbClr val="B6E1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78" name="Google Shape;178;g70ed8e85a6_4_910"/>
            <p:cNvSpPr/>
            <p:nvPr/>
          </p:nvSpPr>
          <p:spPr>
            <a:xfrm>
              <a:off x="1286352" y="309764"/>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Roboto"/>
                  <a:ea typeface="Roboto"/>
                  <a:cs typeface="Roboto"/>
                  <a:sym typeface="Roboto"/>
                </a:rPr>
                <a:t>Human &amp; Technology Infrastructure Support</a:t>
              </a:r>
              <a:endParaRPr sz="1600">
                <a:latin typeface="Roboto Thin"/>
                <a:ea typeface="Roboto Thin"/>
                <a:cs typeface="Roboto Thin"/>
                <a:sym typeface="Roboto Thin"/>
              </a:endParaRPr>
            </a:p>
          </p:txBody>
        </p:sp>
        <p:sp>
          <p:nvSpPr>
            <p:cNvPr id="179" name="Google Shape;179;g70ed8e85a6_4_910"/>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80" name="Google Shape;180;g70ed8e85a6_4_910"/>
            <p:cNvSpPr/>
            <p:nvPr/>
          </p:nvSpPr>
          <p:spPr>
            <a:xfrm>
              <a:off x="1118308" y="1414766"/>
              <a:ext cx="2030400" cy="1085400"/>
            </a:xfrm>
            <a:prstGeom prst="rect">
              <a:avLst/>
            </a:prstGeom>
            <a:noFill/>
            <a:ln>
              <a:noFill/>
            </a:ln>
          </p:spPr>
          <p:txBody>
            <a:bodyPr anchorCtr="0" anchor="t" bIns="91425" lIns="91425" spcFirstLastPara="1" rIns="91425" wrap="square" tIns="91425">
              <a:noAutofit/>
            </a:bodyPr>
            <a:lstStyle/>
            <a:p>
              <a:pPr indent="-317500" lvl="0" marL="457200" rtl="0" algn="l">
                <a:spcBef>
                  <a:spcPts val="480"/>
                </a:spcBef>
                <a:spcAft>
                  <a:spcPts val="0"/>
                </a:spcAft>
                <a:buSzPts val="1400"/>
                <a:buChar char="●"/>
              </a:pPr>
              <a:r>
                <a:rPr b="1" lang="en-US"/>
                <a:t>Cellular technology: </a:t>
              </a:r>
              <a:endParaRPr b="1"/>
            </a:p>
            <a:p>
              <a:pPr indent="-317500" lvl="1" marL="914400" rtl="0" algn="l">
                <a:spcBef>
                  <a:spcPts val="0"/>
                </a:spcBef>
                <a:spcAft>
                  <a:spcPts val="0"/>
                </a:spcAft>
                <a:buSzPts val="1400"/>
                <a:buChar char="○"/>
              </a:pPr>
              <a:r>
                <a:rPr lang="en-US"/>
                <a:t>Australia is coming to 5G</a:t>
              </a:r>
              <a:endParaRPr/>
            </a:p>
            <a:p>
              <a:pPr indent="-317500" lvl="0" marL="457200" rtl="0" algn="l">
                <a:spcBef>
                  <a:spcPts val="0"/>
                </a:spcBef>
                <a:spcAft>
                  <a:spcPts val="0"/>
                </a:spcAft>
                <a:buSzPts val="1400"/>
                <a:buChar char="●"/>
              </a:pPr>
              <a:r>
                <a:rPr b="1" lang="en-US"/>
                <a:t>Access to electricity: </a:t>
              </a:r>
              <a:endParaRPr b="1"/>
            </a:p>
            <a:p>
              <a:pPr indent="-317500" lvl="1" marL="914400" rtl="0" algn="l">
                <a:spcBef>
                  <a:spcPts val="0"/>
                </a:spcBef>
                <a:spcAft>
                  <a:spcPts val="0"/>
                </a:spcAft>
                <a:buSzPts val="1400"/>
                <a:buChar char="○"/>
              </a:pPr>
              <a:r>
                <a:rPr lang="en-US"/>
                <a:t>100% of rural population have access to electricity.</a:t>
              </a:r>
              <a:endParaRPr/>
            </a:p>
            <a:p>
              <a:pPr indent="-317500" lvl="0" marL="457200" rtl="0" algn="l">
                <a:spcBef>
                  <a:spcPts val="0"/>
                </a:spcBef>
                <a:spcAft>
                  <a:spcPts val="0"/>
                </a:spcAft>
                <a:buSzPts val="1400"/>
                <a:buChar char="●"/>
              </a:pPr>
              <a:r>
                <a:rPr b="1" lang="en-US">
                  <a:solidFill>
                    <a:schemeClr val="dk1"/>
                  </a:solidFill>
                </a:rPr>
                <a:t>High literacy rate</a:t>
              </a:r>
              <a:r>
                <a:rPr lang="en-US">
                  <a:solidFill>
                    <a:schemeClr val="dk1"/>
                  </a:solidFill>
                </a:rPr>
                <a:t>: </a:t>
              </a:r>
              <a:endParaRPr>
                <a:solidFill>
                  <a:schemeClr val="dk1"/>
                </a:solidFill>
              </a:endParaRPr>
            </a:p>
            <a:p>
              <a:pPr indent="-317500" lvl="1" marL="914400" rtl="0" algn="l">
                <a:spcBef>
                  <a:spcPts val="0"/>
                </a:spcBef>
                <a:spcAft>
                  <a:spcPts val="0"/>
                </a:spcAft>
                <a:buSzPts val="1400"/>
                <a:buChar char="○"/>
              </a:pPr>
              <a:r>
                <a:rPr lang="en-US"/>
                <a:t>Australia has a</a:t>
              </a:r>
              <a:r>
                <a:rPr lang="en-US"/>
                <a:t> literacy rate </a:t>
              </a:r>
              <a:r>
                <a:rPr lang="en-US"/>
                <a:t>of 90%.</a:t>
              </a:r>
              <a:endParaRPr>
                <a:latin typeface="Roboto"/>
                <a:ea typeface="Roboto"/>
                <a:cs typeface="Roboto"/>
                <a:sym typeface="Roboto"/>
              </a:endParaRPr>
            </a:p>
          </p:txBody>
        </p:sp>
      </p:grpSp>
      <p:sp>
        <p:nvSpPr>
          <p:cNvPr id="181" name="Google Shape;181;g70ed8e85a6_4_910"/>
          <p:cNvSpPr txBox="1"/>
          <p:nvPr/>
        </p:nvSpPr>
        <p:spPr>
          <a:xfrm>
            <a:off x="934650" y="5553500"/>
            <a:ext cx="72438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r>
              <a:rPr lang="en-US"/>
              <a:t>ource: </a:t>
            </a:r>
            <a:r>
              <a:rPr lang="en-US" sz="1100" u="sng">
                <a:hlinkClick r:id="rId3"/>
              </a:rPr>
              <a:t>https://www.theguardian.com/technology/2019/jul/28/5g-in-australia-getting-up-to-speed-with-the-future-of-mobile</a:t>
            </a:r>
            <a:endParaRPr sz="1100" u="sng"/>
          </a:p>
          <a:p>
            <a:pPr indent="0" lvl="0" marL="0" rtl="0" algn="l">
              <a:spcBef>
                <a:spcPts val="0"/>
              </a:spcBef>
              <a:spcAft>
                <a:spcPts val="0"/>
              </a:spcAft>
              <a:buNone/>
            </a:pPr>
            <a:r>
              <a:rPr lang="en-US" sz="1100" u="sng">
                <a:hlinkClick r:id="rId4"/>
              </a:rPr>
              <a:t>https://onlinelibrary-wiley-com.proxygw.wrlc.org/doi/epdf/10.1111/j.1467-8462.2012.00686.x</a:t>
            </a:r>
            <a:endParaRPr sz="1100"/>
          </a:p>
          <a:p>
            <a:pPr indent="0" lvl="0" marL="0" rtl="0" algn="l">
              <a:spcBef>
                <a:spcPts val="0"/>
              </a:spcBef>
              <a:spcAft>
                <a:spcPts val="0"/>
              </a:spcAft>
              <a:buNone/>
            </a:pPr>
            <a:r>
              <a:rPr lang="en-US" sz="1100" u="sng"/>
              <a:t>h</a:t>
            </a:r>
            <a:r>
              <a:rPr lang="en-US" sz="1100" u="sng">
                <a:hlinkClick r:id="rId5"/>
              </a:rPr>
              <a:t>ttps://www.doingbusiness.org/en/rankings#</a:t>
            </a:r>
            <a:endParaRPr sz="1100"/>
          </a:p>
          <a:p>
            <a:pPr indent="0" lvl="0" marL="0" rtl="0" algn="l">
              <a:spcBef>
                <a:spcPts val="0"/>
              </a:spcBef>
              <a:spcAft>
                <a:spcPts val="0"/>
              </a:spcAft>
              <a:buNone/>
            </a:pPr>
            <a:r>
              <a:t/>
            </a:r>
            <a:endParaRPr sz="1000" u="sng"/>
          </a:p>
          <a:p>
            <a:pPr indent="0" lvl="0" marL="0" rtl="0" algn="l">
              <a:spcBef>
                <a:spcPts val="0"/>
              </a:spcBef>
              <a:spcAft>
                <a:spcPts val="0"/>
              </a:spcAft>
              <a:buNone/>
            </a:pPr>
            <a:r>
              <a:t/>
            </a:r>
            <a:endParaRPr sz="1000" u="sng">
              <a:solidFill>
                <a:srgbClr val="0000FF"/>
              </a:solidFill>
            </a:endParaRPr>
          </a:p>
          <a:p>
            <a:pPr indent="0" lvl="0" marL="0" rtl="0" algn="l">
              <a:spcBef>
                <a:spcPts val="0"/>
              </a:spcBef>
              <a:spcAft>
                <a:spcPts val="0"/>
              </a:spcAft>
              <a:buNone/>
            </a:pPr>
            <a:r>
              <a:t/>
            </a:r>
            <a:endParaRPr/>
          </a:p>
        </p:txBody>
      </p:sp>
      <p:sp>
        <p:nvSpPr>
          <p:cNvPr id="182" name="Google Shape;182;g70ed8e85a6_4_910"/>
          <p:cNvSpPr txBox="1"/>
          <p:nvPr>
            <p:ph type="title"/>
          </p:nvPr>
        </p:nvSpPr>
        <p:spPr>
          <a:xfrm>
            <a:off x="693890" y="0"/>
            <a:ext cx="77562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rgbClr val="000000"/>
                </a:solidFill>
              </a:rPr>
              <a:t>Australia is the right market for precision agricultural hardware</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g70ed8e85a6_8_0"/>
          <p:cNvPicPr preferRelativeResize="0"/>
          <p:nvPr/>
        </p:nvPicPr>
        <p:blipFill>
          <a:blip r:embed="rId3">
            <a:alphaModFix/>
          </a:blip>
          <a:stretch>
            <a:fillRect/>
          </a:stretch>
        </p:blipFill>
        <p:spPr>
          <a:xfrm>
            <a:off x="4258600" y="1206600"/>
            <a:ext cx="4428197" cy="4036811"/>
          </a:xfrm>
          <a:prstGeom prst="rect">
            <a:avLst/>
          </a:prstGeom>
          <a:noFill/>
          <a:ln>
            <a:noFill/>
          </a:ln>
        </p:spPr>
      </p:pic>
      <p:sp>
        <p:nvSpPr>
          <p:cNvPr id="188" name="Google Shape;188;g70ed8e85a6_8_0"/>
          <p:cNvSpPr txBox="1"/>
          <p:nvPr/>
        </p:nvSpPr>
        <p:spPr>
          <a:xfrm>
            <a:off x="424300" y="1239525"/>
            <a:ext cx="4265400" cy="31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t>Geography of interest</a:t>
            </a:r>
            <a:r>
              <a:rPr lang="en-US" sz="1900"/>
              <a:t> (by priority):</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Western region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Southern region</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Northern region</a:t>
            </a:r>
            <a:endParaRPr sz="1900"/>
          </a:p>
        </p:txBody>
      </p:sp>
      <p:sp>
        <p:nvSpPr>
          <p:cNvPr id="189" name="Google Shape;189;g70ed8e85a6_8_0"/>
          <p:cNvSpPr txBox="1"/>
          <p:nvPr/>
        </p:nvSpPr>
        <p:spPr>
          <a:xfrm>
            <a:off x="932700" y="5550400"/>
            <a:ext cx="61269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Source: </a:t>
            </a:r>
            <a:r>
              <a:rPr i="1" lang="en-US">
                <a:solidFill>
                  <a:schemeClr val="dk1"/>
                </a:solidFill>
              </a:rPr>
              <a:t>Grains Research and Development Corporation, Australia</a:t>
            </a:r>
            <a:endParaRPr i="1"/>
          </a:p>
        </p:txBody>
      </p:sp>
      <p:sp>
        <p:nvSpPr>
          <p:cNvPr id="190" name="Google Shape;190;g70ed8e85a6_8_0"/>
          <p:cNvSpPr txBox="1"/>
          <p:nvPr>
            <p:ph type="title"/>
          </p:nvPr>
        </p:nvSpPr>
        <p:spPr>
          <a:xfrm>
            <a:off x="694944" y="15240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Australia is the right market for precision agricultural hardware</a:t>
            </a:r>
            <a:endParaRPr sz="2400">
              <a:solidFill>
                <a:schemeClr val="dk1"/>
              </a:solidFill>
            </a:endParaRPr>
          </a:p>
          <a:p>
            <a:pPr indent="0" lvl="0" marL="0" rtl="0" algn="ctr">
              <a:spcBef>
                <a:spcPts val="0"/>
              </a:spcBef>
              <a:spcAft>
                <a:spcPts val="0"/>
              </a:spcAft>
              <a:buClr>
                <a:schemeClr val="dk1"/>
              </a:buClr>
              <a:buSzPts val="1100"/>
              <a:buFont typeface="Arial"/>
              <a:buNone/>
            </a:pPr>
            <a:r>
              <a:rPr b="0" lang="en-US" sz="2200">
                <a:solidFill>
                  <a:schemeClr val="dk1"/>
                </a:solidFill>
              </a:rPr>
              <a:t>Geography of interest</a:t>
            </a:r>
            <a:endParaRPr b="0" sz="2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g70ed8e85a6_3_640"/>
          <p:cNvPicPr preferRelativeResize="0"/>
          <p:nvPr/>
        </p:nvPicPr>
        <p:blipFill>
          <a:blip r:embed="rId3">
            <a:alphaModFix/>
          </a:blip>
          <a:stretch>
            <a:fillRect/>
          </a:stretch>
        </p:blipFill>
        <p:spPr>
          <a:xfrm>
            <a:off x="693853" y="1690050"/>
            <a:ext cx="7756199" cy="3593202"/>
          </a:xfrm>
          <a:prstGeom prst="rect">
            <a:avLst/>
          </a:prstGeom>
          <a:noFill/>
          <a:ln cap="flat" cmpd="sng" w="9525">
            <a:solidFill>
              <a:schemeClr val="dk2"/>
            </a:solidFill>
            <a:prstDash val="solid"/>
            <a:round/>
            <a:headEnd len="sm" w="sm" type="none"/>
            <a:tailEnd len="sm" w="sm" type="none"/>
          </a:ln>
        </p:spPr>
      </p:pic>
      <p:sp>
        <p:nvSpPr>
          <p:cNvPr id="196" name="Google Shape;196;g70ed8e85a6_3_640"/>
          <p:cNvSpPr txBox="1"/>
          <p:nvPr>
            <p:ph type="title"/>
          </p:nvPr>
        </p:nvSpPr>
        <p:spPr>
          <a:xfrm>
            <a:off x="694944" y="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Australia is the right market for precision agricultural hardware </a:t>
            </a:r>
            <a:endParaRPr b="0">
              <a:solidFill>
                <a:srgbClr val="000000"/>
              </a:solidFill>
            </a:endParaRPr>
          </a:p>
        </p:txBody>
      </p:sp>
      <p:sp>
        <p:nvSpPr>
          <p:cNvPr id="197" name="Google Shape;197;g70ed8e85a6_3_640"/>
          <p:cNvSpPr txBox="1"/>
          <p:nvPr/>
        </p:nvSpPr>
        <p:spPr>
          <a:xfrm>
            <a:off x="870750" y="1093150"/>
            <a:ext cx="74025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00">
                <a:solidFill>
                  <a:schemeClr val="dk1"/>
                </a:solidFill>
              </a:rPr>
              <a:t>Growing farm size and rising farm production value</a:t>
            </a:r>
            <a:endParaRPr sz="2000"/>
          </a:p>
        </p:txBody>
      </p:sp>
      <p:sp>
        <p:nvSpPr>
          <p:cNvPr id="198" name="Google Shape;198;g70ed8e85a6_3_640"/>
          <p:cNvSpPr txBox="1"/>
          <p:nvPr/>
        </p:nvSpPr>
        <p:spPr>
          <a:xfrm>
            <a:off x="932688" y="5550408"/>
            <a:ext cx="70905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Source: </a:t>
            </a:r>
            <a:r>
              <a:rPr i="1" lang="en-US">
                <a:solidFill>
                  <a:schemeClr val="dk1"/>
                </a:solidFill>
              </a:rPr>
              <a:t>An examination of broadacre farm size and performance in western australia, The Australian Economic Review</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g70fd416667_2_0"/>
          <p:cNvSpPr txBox="1"/>
          <p:nvPr/>
        </p:nvSpPr>
        <p:spPr>
          <a:xfrm>
            <a:off x="468200" y="1163325"/>
            <a:ext cx="3714300" cy="31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t>GAAP launch zones:</a:t>
            </a:r>
            <a:endParaRPr b="1" sz="20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Zone 521 and 522</a:t>
            </a:r>
            <a:endParaRPr sz="1900"/>
          </a:p>
        </p:txBody>
      </p:sp>
      <p:pic>
        <p:nvPicPr>
          <p:cNvPr id="204" name="Google Shape;204;g70fd416667_2_0"/>
          <p:cNvPicPr preferRelativeResize="0"/>
          <p:nvPr/>
        </p:nvPicPr>
        <p:blipFill>
          <a:blip r:embed="rId3">
            <a:alphaModFix/>
          </a:blip>
          <a:stretch>
            <a:fillRect/>
          </a:stretch>
        </p:blipFill>
        <p:spPr>
          <a:xfrm>
            <a:off x="3617450" y="1315725"/>
            <a:ext cx="5076825" cy="4039100"/>
          </a:xfrm>
          <a:prstGeom prst="rect">
            <a:avLst/>
          </a:prstGeom>
          <a:noFill/>
          <a:ln cap="flat" cmpd="sng" w="9525">
            <a:solidFill>
              <a:schemeClr val="dk2"/>
            </a:solidFill>
            <a:prstDash val="solid"/>
            <a:round/>
            <a:headEnd len="sm" w="sm" type="none"/>
            <a:tailEnd len="sm" w="sm" type="none"/>
          </a:ln>
        </p:spPr>
      </p:pic>
      <p:sp>
        <p:nvSpPr>
          <p:cNvPr id="205" name="Google Shape;205;g70fd416667_2_0"/>
          <p:cNvSpPr txBox="1"/>
          <p:nvPr/>
        </p:nvSpPr>
        <p:spPr>
          <a:xfrm>
            <a:off x="932700" y="5411000"/>
            <a:ext cx="7027800" cy="1314900"/>
          </a:xfrm>
          <a:prstGeom prst="rect">
            <a:avLst/>
          </a:prstGeom>
          <a:noFill/>
          <a:ln>
            <a:noFill/>
          </a:ln>
        </p:spPr>
        <p:txBody>
          <a:bodyPr anchorCtr="0" anchor="t" bIns="91425" lIns="91425" spcFirstLastPara="1" rIns="91425" wrap="square" tIns="91425">
            <a:noAutofit/>
          </a:bodyPr>
          <a:lstStyle/>
          <a:p>
            <a:pPr indent="0" lvl="0" marL="0" marR="381000" rtl="0" algn="l">
              <a:lnSpc>
                <a:spcPct val="100000"/>
              </a:lnSpc>
              <a:spcBef>
                <a:spcPts val="1100"/>
              </a:spcBef>
              <a:spcAft>
                <a:spcPts val="0"/>
              </a:spcAft>
              <a:buNone/>
            </a:pPr>
            <a:r>
              <a:rPr lang="en-US">
                <a:solidFill>
                  <a:schemeClr val="dk1"/>
                </a:solidFill>
              </a:rPr>
              <a:t>Source: </a:t>
            </a:r>
            <a:r>
              <a:rPr i="1" lang="en-US">
                <a:solidFill>
                  <a:schemeClr val="dk1"/>
                </a:solidFill>
              </a:rPr>
              <a:t>Australian Bureau of Agricultural and Resource Economics</a:t>
            </a:r>
            <a:endParaRPr i="1">
              <a:solidFill>
                <a:schemeClr val="dk1"/>
              </a:solidFill>
            </a:endParaRPr>
          </a:p>
          <a:p>
            <a:pPr indent="0" lvl="0" marL="381000" marR="381000" rtl="0" algn="l">
              <a:lnSpc>
                <a:spcPct val="100000"/>
              </a:lnSpc>
              <a:spcBef>
                <a:spcPts val="1100"/>
              </a:spcBef>
              <a:spcAft>
                <a:spcPts val="1100"/>
              </a:spcAft>
              <a:buNone/>
            </a:pPr>
            <a:r>
              <a:t/>
            </a:r>
            <a:endParaRPr>
              <a:solidFill>
                <a:schemeClr val="dk1"/>
              </a:solidFill>
            </a:endParaRPr>
          </a:p>
        </p:txBody>
      </p:sp>
      <p:sp>
        <p:nvSpPr>
          <p:cNvPr id="206" name="Google Shape;206;g70fd416667_2_0"/>
          <p:cNvSpPr txBox="1"/>
          <p:nvPr>
            <p:ph type="title"/>
          </p:nvPr>
        </p:nvSpPr>
        <p:spPr>
          <a:xfrm>
            <a:off x="694944" y="7620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Australia is the right market for precision agricultural hardware</a:t>
            </a:r>
            <a:endParaRPr sz="2400">
              <a:solidFill>
                <a:schemeClr val="dk1"/>
              </a:solidFill>
            </a:endParaRPr>
          </a:p>
          <a:p>
            <a:pPr indent="0" lvl="0" marL="0" rtl="0" algn="ctr">
              <a:spcBef>
                <a:spcPts val="0"/>
              </a:spcBef>
              <a:spcAft>
                <a:spcPts val="0"/>
              </a:spcAft>
              <a:buNone/>
            </a:pPr>
            <a:r>
              <a:rPr b="0" lang="en-US" sz="2200">
                <a:solidFill>
                  <a:schemeClr val="dk1"/>
                </a:solidFill>
              </a:rPr>
              <a:t>Launch zone</a:t>
            </a:r>
            <a:endParaRPr b="0" sz="2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70fd416667_4_66"/>
          <p:cNvSpPr txBox="1"/>
          <p:nvPr>
            <p:ph type="title"/>
          </p:nvPr>
        </p:nvSpPr>
        <p:spPr>
          <a:xfrm>
            <a:off x="694944" y="0"/>
            <a:ext cx="7754100" cy="10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400">
                <a:solidFill>
                  <a:schemeClr val="dk1"/>
                </a:solidFill>
              </a:rPr>
              <a:t>Australia is the right market for precision agricultural hardware</a:t>
            </a:r>
            <a:endParaRPr b="0">
              <a:solidFill>
                <a:srgbClr val="000000"/>
              </a:solidFill>
            </a:endParaRPr>
          </a:p>
        </p:txBody>
      </p:sp>
      <p:sp>
        <p:nvSpPr>
          <p:cNvPr id="212" name="Google Shape;212;g70fd416667_4_66"/>
          <p:cNvSpPr txBox="1"/>
          <p:nvPr/>
        </p:nvSpPr>
        <p:spPr>
          <a:xfrm>
            <a:off x="427650" y="2176450"/>
            <a:ext cx="8288700" cy="1252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US" sz="2100"/>
              <a:t>Wheat has nutrient management issues</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AutoNum type="arabicPeriod"/>
            </a:pPr>
            <a:r>
              <a:rPr lang="en-US" sz="2100"/>
              <a:t>Wheat yields are high when water consumption is optimized</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sp>
        <p:nvSpPr>
          <p:cNvPr id="213" name="Google Shape;213;g70fd416667_4_66"/>
          <p:cNvSpPr txBox="1"/>
          <p:nvPr/>
        </p:nvSpPr>
        <p:spPr>
          <a:xfrm>
            <a:off x="1119150" y="3915100"/>
            <a:ext cx="6905700" cy="8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100">
                <a:solidFill>
                  <a:schemeClr val="dk1"/>
                </a:solidFill>
              </a:rPr>
              <a:t>Both of these can be tackled using our technology.</a:t>
            </a:r>
            <a:endParaRPr b="1"/>
          </a:p>
        </p:txBody>
      </p:sp>
      <p:sp>
        <p:nvSpPr>
          <p:cNvPr id="214" name="Google Shape;214;g70fd416667_4_66"/>
          <p:cNvSpPr txBox="1"/>
          <p:nvPr/>
        </p:nvSpPr>
        <p:spPr>
          <a:xfrm>
            <a:off x="2483550" y="944880"/>
            <a:ext cx="4176900" cy="6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200">
                <a:solidFill>
                  <a:schemeClr val="dk1"/>
                </a:solidFill>
              </a:rPr>
              <a:t>Wheat as a target crop </a:t>
            </a:r>
            <a:endParaRPr sz="2200">
              <a:solidFill>
                <a:schemeClr val="dk1"/>
              </a:solidFill>
            </a:endParaRPr>
          </a:p>
          <a:p>
            <a:pPr indent="0" lvl="0" marL="0" rtl="0" algn="l">
              <a:spcBef>
                <a:spcPts val="0"/>
              </a:spcBef>
              <a:spcAft>
                <a:spcPts val="0"/>
              </a:spcAft>
              <a:buNone/>
            </a:pPr>
            <a:r>
              <a:t/>
            </a:r>
            <a:endParaRPr sz="2200"/>
          </a:p>
        </p:txBody>
      </p:sp>
      <p:sp>
        <p:nvSpPr>
          <p:cNvPr id="215" name="Google Shape;215;g70fd416667_4_66"/>
          <p:cNvSpPr txBox="1"/>
          <p:nvPr/>
        </p:nvSpPr>
        <p:spPr>
          <a:xfrm>
            <a:off x="932700" y="5565775"/>
            <a:ext cx="6905700" cy="23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solidFill>
                  <a:schemeClr val="dk1"/>
                </a:solidFill>
              </a:rPr>
              <a:t>Source:</a:t>
            </a:r>
            <a:endParaRPr>
              <a:solidFill>
                <a:schemeClr val="dk1"/>
              </a:solidFill>
            </a:endParaRPr>
          </a:p>
          <a:p>
            <a:pPr indent="0" lvl="0" marL="0" marR="0" rtl="0" algn="l">
              <a:lnSpc>
                <a:spcPct val="100000"/>
              </a:lnSpc>
              <a:spcBef>
                <a:spcPts val="0"/>
              </a:spcBef>
              <a:spcAft>
                <a:spcPts val="0"/>
              </a:spcAft>
              <a:buNone/>
            </a:pPr>
            <a:r>
              <a:rPr i="1" lang="en-US">
                <a:solidFill>
                  <a:schemeClr val="dk1"/>
                </a:solidFill>
              </a:rPr>
              <a:t>Key crop nutrient management issues in the Western Australia grains industry: a review. Australian Journal of Soil Research</a:t>
            </a:r>
            <a:endParaRPr i="1">
              <a:solidFill>
                <a:schemeClr val="dk1"/>
              </a:solidFill>
            </a:endParaRPr>
          </a:p>
          <a:p>
            <a:pPr indent="0" lvl="0" marL="0" marR="0" rtl="0" algn="l">
              <a:lnSpc>
                <a:spcPct val="100000"/>
              </a:lnSpc>
              <a:spcBef>
                <a:spcPts val="0"/>
              </a:spcBef>
              <a:spcAft>
                <a:spcPts val="0"/>
              </a:spcAft>
              <a:buNone/>
            </a:pPr>
            <a:r>
              <a:rPr i="1" lang="en-US">
                <a:solidFill>
                  <a:schemeClr val="dk1"/>
                </a:solidFill>
              </a:rPr>
              <a:t>Effects of supplemental irrigation based on soil water content on water consumption, dry matter and yield of wheat. Chilean Journal of Agricultural Research</a:t>
            </a:r>
            <a:endParaRPr i="1"/>
          </a:p>
        </p:txBody>
      </p:sp>
    </p:spTree>
  </p:cSld>
  <p:clrMapOvr>
    <a:masterClrMapping/>
  </p:clrMapOvr>
</p:sld>
</file>

<file path=ppt/theme/theme1.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2020-03-02T20:34:27Z</dcterms:created>
  <dc:creator>Abhishek Alate</dc:creator>
</cp:coreProperties>
</file>